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4"/>
  </p:notesMasterIdLst>
  <p:handoutMasterIdLst>
    <p:handoutMasterId r:id="rId15"/>
  </p:handoutMasterIdLst>
  <p:sldIdLst>
    <p:sldId id="256" r:id="rId2"/>
    <p:sldId id="257" r:id="rId3"/>
    <p:sldId id="259" r:id="rId4"/>
    <p:sldId id="260" r:id="rId5"/>
    <p:sldId id="261" r:id="rId6"/>
    <p:sldId id="262" r:id="rId7"/>
    <p:sldId id="263" r:id="rId8"/>
    <p:sldId id="264" r:id="rId9"/>
    <p:sldId id="266" r:id="rId10"/>
    <p:sldId id="267" r:id="rId11"/>
    <p:sldId id="268" r:id="rId12"/>
    <p:sldId id="269" r:id="rId13"/>
  </p:sldIdLst>
  <p:sldSz cx="10691813" cy="756285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6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62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484855A-D6E3-4D70-9F28-55B0813358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E3503C08-D683-4C5D-BA5F-1BCD762B79F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1B32C4-915B-46A3-BB93-BF850DF1E13B}" type="datetimeFigureOut">
              <a:rPr lang="fr-FR" smtClean="0"/>
              <a:t>13/10/2021</a:t>
            </a:fld>
            <a:endParaRPr lang="fr-FR"/>
          </a:p>
        </p:txBody>
      </p:sp>
      <p:sp>
        <p:nvSpPr>
          <p:cNvPr id="4" name="Espace réservé du pied de page 3">
            <a:extLst>
              <a:ext uri="{FF2B5EF4-FFF2-40B4-BE49-F238E27FC236}">
                <a16:creationId xmlns:a16="http://schemas.microsoft.com/office/drawing/2014/main" id="{936F6BA1-306E-45D2-A52F-BB9C2716D6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3BF27C7-098B-4225-A43D-4419531AFC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5125B2-1F5F-42C8-B99C-16436D3D238E}" type="slidenum">
              <a:rPr lang="fr-FR" smtClean="0"/>
              <a:t>‹N°›</a:t>
            </a:fld>
            <a:endParaRPr lang="fr-FR"/>
          </a:p>
        </p:txBody>
      </p:sp>
    </p:spTree>
    <p:extLst>
      <p:ext uri="{BB962C8B-B14F-4D97-AF65-F5344CB8AC3E}">
        <p14:creationId xmlns:p14="http://schemas.microsoft.com/office/powerpoint/2010/main" val="2615194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C1600-6350-403C-9C50-040BE18BF541}" type="datetimeFigureOut">
              <a:rPr lang="fr-FR" smtClean="0"/>
              <a:t>13/10/2021</a:t>
            </a:fld>
            <a:endParaRPr lang="fr-FR"/>
          </a:p>
        </p:txBody>
      </p:sp>
      <p:sp>
        <p:nvSpPr>
          <p:cNvPr id="4" name="Espace réservé de l'image des diapositives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C10B3-CAB2-4DCD-81D4-652873E41EAA}" type="slidenum">
              <a:rPr lang="fr-FR" smtClean="0"/>
              <a:t>‹N°›</a:t>
            </a:fld>
            <a:endParaRPr lang="fr-FR"/>
          </a:p>
        </p:txBody>
      </p:sp>
    </p:spTree>
    <p:extLst>
      <p:ext uri="{BB962C8B-B14F-4D97-AF65-F5344CB8AC3E}">
        <p14:creationId xmlns:p14="http://schemas.microsoft.com/office/powerpoint/2010/main" val="25646199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ankei.jp/takako/file/1307/001879_1.pdf" TargetMode="External"/><Relationship Id="rId3" Type="http://schemas.openxmlformats.org/officeDocument/2006/relationships/image" Target="../media/image8.jpeg"/><Relationship Id="rId7" Type="http://schemas.openxmlformats.org/officeDocument/2006/relationships/hyperlink" Target="https://doi.org/10.1016/j.jasrep.2019.102134" TargetMode="External"/><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hyperlink" Target="http://recherche.esp.sn:8080/xmlui/handle/123456789/234"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beer-studies.com/fr/explorer?geo=85&amp;chrono=500&amp;theme=220" TargetMode="External"/><Relationship Id="rId3" Type="http://schemas.openxmlformats.org/officeDocument/2006/relationships/hyperlink" Target="https://beer-studies.com/fr/Histoire_generale/Naissance-brasserie/Bieres-archaiques" TargetMode="External"/><Relationship Id="rId7" Type="http://schemas.openxmlformats.org/officeDocument/2006/relationships/hyperlink" Target="https://beer-studies.com/fr/Histoire_generale/Biere-religions/Islam-abstinence-alcool/Biere-tradition-ottoman" TargetMode="External"/><Relationship Id="rId2" Type="http://schemas.openxmlformats.org/officeDocument/2006/relationships/hyperlink" Target="https://beer-studies.com/fr/Fondamentaux/Six-methodes-brassage" TargetMode="External"/><Relationship Id="rId1" Type="http://schemas.openxmlformats.org/officeDocument/2006/relationships/slideLayout" Target="../slideLayouts/slideLayout1.xml"/><Relationship Id="rId6" Type="http://schemas.openxmlformats.org/officeDocument/2006/relationships/hyperlink" Target="https://beer-studies.com/fr/etudes-avancees/biere_carolingienne" TargetMode="External"/><Relationship Id="rId11" Type="http://schemas.openxmlformats.org/officeDocument/2006/relationships/hyperlink" Target="https://beer-studies.com/" TargetMode="External"/><Relationship Id="rId5" Type="http://schemas.openxmlformats.org/officeDocument/2006/relationships/hyperlink" Target="https://beer-studies.com/fr/Histoire_generale/Brasserie-premiers-empires/Empire-indien-Maurya/Vente-ferments-dreches" TargetMode="External"/><Relationship Id="rId10" Type="http://schemas.openxmlformats.org/officeDocument/2006/relationships/hyperlink" Target="https://beer-studies.com/fr/Ressources/Techniques-et-sciences" TargetMode="External"/><Relationship Id="rId4" Type="http://schemas.openxmlformats.org/officeDocument/2006/relationships/hyperlink" Target="https://beer-studies.com/fr/Histoire_generale/Naissance-brasserie/Boissons-fermentees-mixtes" TargetMode="External"/><Relationship Id="rId9" Type="http://schemas.openxmlformats.org/officeDocument/2006/relationships/hyperlink" Target="https://beer-studies.com/fr/explorer?geo=84&amp;chrono=505&amp;theme=517"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s://doi.org/10.1371/journal.pone.0255833" TargetMode="External"/><Relationship Id="rId3" Type="http://schemas.openxmlformats.org/officeDocument/2006/relationships/hyperlink" Target="https://doi.org/10.1016/j.jasrep.2019.102134" TargetMode="External"/><Relationship Id="rId7" Type="http://schemas.openxmlformats.org/officeDocument/2006/relationships/hyperlink" Target="https://doi.org/10.1073/pnas.1601465113" TargetMode="External"/><Relationship Id="rId2" Type="http://schemas.openxmlformats.org/officeDocument/2006/relationships/hyperlink" Target="https://beer-studies.com/fr/Histoire_generale.../Naissance-brasserie/Boissons-fermentees-mixtes/Bassin-brassicole-europeen" TargetMode="External"/><Relationship Id="rId1" Type="http://schemas.openxmlformats.org/officeDocument/2006/relationships/slideLayout" Target="../slideLayouts/slideLayout1.xml"/><Relationship Id="rId6" Type="http://schemas.openxmlformats.org/officeDocument/2006/relationships/hyperlink" Target="https://fr.wikipedia.org/wiki/Igname" TargetMode="External"/><Relationship Id="rId5" Type="http://schemas.openxmlformats.org/officeDocument/2006/relationships/hyperlink" Target="https://fr.wikipedia.org/wiki/Lys" TargetMode="External"/><Relationship Id="rId4" Type="http://schemas.openxmlformats.org/officeDocument/2006/relationships/hyperlink" Target="https://en.wikipedia.org/wiki/Trichosanthes_kirilowi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874776" y="1292409"/>
            <a:ext cx="8930640" cy="1814476"/>
          </a:xfrm>
          <a:prstGeom prst="rect">
            <a:avLst/>
          </a:prstGeom>
        </p:spPr>
        <p:txBody>
          <a:bodyPr lIns="0" tIns="0" rIns="0" bIns="0">
            <a:noAutofit/>
          </a:bodyPr>
          <a:lstStyle/>
          <a:p>
            <a:pPr indent="363538" algn="just">
              <a:spcBef>
                <a:spcPts val="500"/>
              </a:spcBef>
              <a:spcAft>
                <a:spcPts val="4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Sous ce titre en apparence présomptueux, il ne sera question que des techniques de brassage. La bière résulte de la saccharification de l’amidon et d’une fermentation alcoolique simultanée ou séquentielle. L’humanité a brassé la bière avec toutes les sources d’amidon : céréales, tubercules, racines et fruits amylacés, moelle des arbres (Sagoutier), etc. Elle a employé 6 méthodes pour saccharifier l’amidon : 5 sont biochimiques (salive, germination, champignon amylolytique, plante amylolytique, sur-mûrissement), une est chimique (milieu acide). Ces 6 méthodes ont été et sont utilisées de nos jours sur tous les continents. Une classification de ces techniques peut intéresser l’archéologie et la recherche des artefacts spécifiques à chaque méthode de brassage.</a:t>
            </a:r>
          </a:p>
          <a:p>
            <a:pPr indent="0" algn="just">
              <a:lnSpc>
                <a:spcPts val="1440"/>
              </a:lnSpc>
              <a:spcAft>
                <a:spcPts val="2520"/>
              </a:spcAft>
            </a:pPr>
            <a:endParaRPr lang="fr-FR" sz="1400" dirty="0">
              <a:latin typeface="Verdana" panose="020B0604030504040204" pitchFamily="34" charset="0"/>
              <a:cs typeface="Times New Roman" panose="02020603050405020304" pitchFamily="18" charset="0"/>
            </a:endParaRPr>
          </a:p>
          <a:p>
            <a:pPr indent="0" algn="just">
              <a:lnSpc>
                <a:spcPts val="1440"/>
              </a:lnSpc>
              <a:spcAft>
                <a:spcPts val="2520"/>
              </a:spcAft>
            </a:pPr>
            <a:endParaRPr lang="en-US" sz="1400" dirty="0">
              <a:latin typeface="Verdana"/>
            </a:endParaRPr>
          </a:p>
        </p:txBody>
      </p:sp>
      <p:sp>
        <p:nvSpPr>
          <p:cNvPr id="3" name="Rectangle 2"/>
          <p:cNvSpPr/>
          <p:nvPr/>
        </p:nvSpPr>
        <p:spPr>
          <a:xfrm>
            <a:off x="885158" y="5710618"/>
            <a:ext cx="8921496" cy="702739"/>
          </a:xfrm>
          <a:prstGeom prst="rect">
            <a:avLst/>
          </a:prstGeom>
        </p:spPr>
        <p:txBody>
          <a:bodyPr lIns="0" tIns="0" rIns="0" bIns="0">
            <a:noAutofit/>
          </a:bodyPr>
          <a:lstStyle/>
          <a:p>
            <a:pPr indent="363538" algn="just">
              <a:spcBef>
                <a:spcPts val="500"/>
              </a:spcBef>
              <a:spcAft>
                <a:spcPts val="4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Cette dernière opération est à l’origine des 6 méthodes de brassage, à proprement parler 6 méthodes de saccharification de l’amidon. 5 d’entre elles procèdent par action enzymatique, la 6</a:t>
            </a:r>
            <a:r>
              <a:rPr lang="fr-FR" sz="1400" baseline="30000" dirty="0">
                <a:effectLst/>
                <a:latin typeface="Verdana" panose="020B0604030504040204" pitchFamily="34" charset="0"/>
                <a:ea typeface="Calibri" panose="020F0502020204030204" pitchFamily="34" charset="0"/>
                <a:cs typeface="Times New Roman" panose="02020603050405020304" pitchFamily="18" charset="0"/>
              </a:rPr>
              <a:t>ème</a:t>
            </a:r>
            <a:r>
              <a:rPr lang="fr-FR" sz="1400" dirty="0">
                <a:effectLst/>
                <a:latin typeface="Verdana" panose="020B0604030504040204" pitchFamily="34" charset="0"/>
                <a:ea typeface="Calibri" panose="020F0502020204030204" pitchFamily="34" charset="0"/>
                <a:cs typeface="Times New Roman" panose="02020603050405020304" pitchFamily="18" charset="0"/>
              </a:rPr>
              <a:t> par action chimique.</a:t>
            </a:r>
            <a:endParaRPr lang="en-US" sz="1400" dirty="0">
              <a:latin typeface="Verdana"/>
            </a:endParaRPr>
          </a:p>
        </p:txBody>
      </p:sp>
      <p:sp>
        <p:nvSpPr>
          <p:cNvPr id="4" name="Rectangle 3"/>
          <p:cNvSpPr/>
          <p:nvPr/>
        </p:nvSpPr>
        <p:spPr>
          <a:xfrm>
            <a:off x="890016" y="6955536"/>
            <a:ext cx="1170432" cy="170688"/>
          </a:xfrm>
          <a:prstGeom prst="rect">
            <a:avLst/>
          </a:prstGeom>
        </p:spPr>
        <p:txBody>
          <a:bodyPr wrap="none" lIns="0" tIns="0" rIns="0" bIns="0">
            <a:noAutofit/>
          </a:bodyPr>
          <a:lstStyle/>
          <a:p>
            <a:pPr indent="0"/>
            <a:r>
              <a:rPr lang="en-US" sz="1300" dirty="0">
                <a:latin typeface="Corbel"/>
              </a:rPr>
              <a:t>Christian Berger</a:t>
            </a:r>
          </a:p>
        </p:txBody>
      </p:sp>
      <p:sp>
        <p:nvSpPr>
          <p:cNvPr id="6" name="Rectangle 5"/>
          <p:cNvSpPr/>
          <p:nvPr/>
        </p:nvSpPr>
        <p:spPr>
          <a:xfrm>
            <a:off x="9310254" y="6955536"/>
            <a:ext cx="495162" cy="170688"/>
          </a:xfrm>
          <a:prstGeom prst="rect">
            <a:avLst/>
          </a:prstGeom>
        </p:spPr>
        <p:txBody>
          <a:bodyPr wrap="none" lIns="0" tIns="0" rIns="0" bIns="0">
            <a:noAutofit/>
          </a:bodyPr>
          <a:lstStyle/>
          <a:p>
            <a:pPr indent="0"/>
            <a:r>
              <a:rPr lang="en-US" sz="1300" dirty="0">
                <a:solidFill>
                  <a:srgbClr val="4472C4"/>
                </a:solidFill>
                <a:latin typeface="Calibri" panose="020F0502020204030204" pitchFamily="34" charset="0"/>
                <a:cs typeface="Calibri" panose="020F0502020204030204" pitchFamily="34" charset="0"/>
              </a:rPr>
              <a:t>2021</a:t>
            </a:r>
          </a:p>
        </p:txBody>
      </p:sp>
      <p:sp>
        <p:nvSpPr>
          <p:cNvPr id="8" name="ZoneTexte 7">
            <a:extLst>
              <a:ext uri="{FF2B5EF4-FFF2-40B4-BE49-F238E27FC236}">
                <a16:creationId xmlns:a16="http://schemas.microsoft.com/office/drawing/2014/main" id="{331D01B5-CE2C-4D72-922D-152EA8D3F4F7}"/>
              </a:ext>
            </a:extLst>
          </p:cNvPr>
          <p:cNvSpPr txBox="1"/>
          <p:nvPr/>
        </p:nvSpPr>
        <p:spPr>
          <a:xfrm>
            <a:off x="1813677" y="433578"/>
            <a:ext cx="7052837" cy="400110"/>
          </a:xfrm>
          <a:prstGeom prst="rect">
            <a:avLst/>
          </a:prstGeom>
          <a:noFill/>
        </p:spPr>
        <p:txBody>
          <a:bodyPr wrap="square">
            <a:spAutoFit/>
          </a:bodyPr>
          <a:lstStyle/>
          <a:p>
            <a:pPr indent="0" algn="ctr">
              <a:spcAft>
                <a:spcPts val="1050"/>
              </a:spcAft>
            </a:pPr>
            <a:r>
              <a:rPr lang="fr-FR" sz="2000" dirty="0">
                <a:solidFill>
                  <a:srgbClr val="823C0C"/>
                </a:solidFill>
                <a:latin typeface="Calibri"/>
              </a:rPr>
              <a:t>Les 6 voies du brassage dans le monde depuis l’origine de la bière</a:t>
            </a:r>
            <a:r>
              <a:rPr lang="fr-FR" sz="2000" dirty="0">
                <a:latin typeface="Calibri"/>
              </a:rPr>
              <a:t>.</a:t>
            </a:r>
          </a:p>
        </p:txBody>
      </p:sp>
      <p:sp>
        <p:nvSpPr>
          <p:cNvPr id="9" name="Rectangle 8">
            <a:extLst>
              <a:ext uri="{FF2B5EF4-FFF2-40B4-BE49-F238E27FC236}">
                <a16:creationId xmlns:a16="http://schemas.microsoft.com/office/drawing/2014/main" id="{C908BEEE-5D6D-45A1-83F0-0CF066307A75}"/>
              </a:ext>
            </a:extLst>
          </p:cNvPr>
          <p:cNvSpPr/>
          <p:nvPr/>
        </p:nvSpPr>
        <p:spPr>
          <a:xfrm>
            <a:off x="874776" y="4086264"/>
            <a:ext cx="8921496" cy="1499663"/>
          </a:xfrm>
          <a:prstGeom prst="rect">
            <a:avLst/>
          </a:prstGeom>
        </p:spPr>
        <p:txBody>
          <a:bodyPr lIns="0" tIns="0" rIns="0" bIns="0">
            <a:noAutofit/>
          </a:bodyPr>
          <a:lstStyle/>
          <a:p>
            <a:pPr indent="393700" algn="just">
              <a:spcAft>
                <a:spcPts val="5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La bière se différencie techniquement du vin par son origine : l’amidon. L’amidon ne fermente pas spontanément. Il doit subir plusieurs transformations avant de fournir des sucres fermentescibles A l’état naturel, l’amidon est stocké par les plantes sous forme de granules. Une cuisson doit libérer le contenu des granules d’amidon qui se présentent alors sous forme d’un empois. Dans un empois, les macromolécules libérées d’amidon peuvent subir l’action enzymatique des amylases. C’est la deuxième transformation : hydrolyse des polysaccharides en sucres simples et fermentescibles (glucose, maltose).</a:t>
            </a:r>
            <a:endParaRPr lang="en-US" sz="1400" dirty="0">
              <a:latin typeface="Verdana"/>
            </a:endParaRPr>
          </a:p>
        </p:txBody>
      </p:sp>
      <p:sp>
        <p:nvSpPr>
          <p:cNvPr id="10" name="Rectangle 9">
            <a:extLst>
              <a:ext uri="{FF2B5EF4-FFF2-40B4-BE49-F238E27FC236}">
                <a16:creationId xmlns:a16="http://schemas.microsoft.com/office/drawing/2014/main" id="{8AE28DDB-89D8-4031-AB0A-010A88C06B8F}"/>
              </a:ext>
            </a:extLst>
          </p:cNvPr>
          <p:cNvSpPr/>
          <p:nvPr/>
        </p:nvSpPr>
        <p:spPr>
          <a:xfrm>
            <a:off x="1392382" y="3464757"/>
            <a:ext cx="7917872" cy="403058"/>
          </a:xfrm>
          <a:prstGeom prst="rect">
            <a:avLst/>
          </a:prstGeom>
          <a:solidFill>
            <a:schemeClr val="bg2"/>
          </a:solidFill>
          <a:ln w="6350">
            <a:solidFill>
              <a:schemeClr val="bg2">
                <a:lumMod val="90000"/>
              </a:schemeClr>
            </a:solidFill>
          </a:ln>
        </p:spPr>
        <p:txBody>
          <a:bodyPr lIns="0" tIns="0" rIns="0" bIns="0" anchor="ctr" anchorCtr="0">
            <a:noAutofit/>
          </a:bodyPr>
          <a:lstStyle/>
          <a:p>
            <a:pPr indent="0" algn="ctr">
              <a:spcBef>
                <a:spcPts val="2520"/>
              </a:spcBef>
              <a:spcAft>
                <a:spcPts val="1890"/>
              </a:spcAft>
            </a:pPr>
            <a:r>
              <a:rPr lang="fr-FR" sz="1600" dirty="0">
                <a:solidFill>
                  <a:schemeClr val="accent1"/>
                </a:solidFill>
                <a:latin typeface="Verdana"/>
              </a:rPr>
              <a:t>1. Les 6 voies du brassage résultent de la diversité des sources d'amidon.</a:t>
            </a:r>
          </a:p>
        </p:txBody>
      </p:sp>
      <p:sp>
        <p:nvSpPr>
          <p:cNvPr id="11" name="Rectangle 10">
            <a:extLst>
              <a:ext uri="{FF2B5EF4-FFF2-40B4-BE49-F238E27FC236}">
                <a16:creationId xmlns:a16="http://schemas.microsoft.com/office/drawing/2014/main" id="{F64884BF-B1A1-4EB4-89B8-ADE644FF4203}"/>
              </a:ext>
            </a:extLst>
          </p:cNvPr>
          <p:cNvSpPr/>
          <p:nvPr/>
        </p:nvSpPr>
        <p:spPr>
          <a:xfrm>
            <a:off x="4955489" y="6955536"/>
            <a:ext cx="614597" cy="348996"/>
          </a:xfrm>
          <a:prstGeom prst="rect">
            <a:avLst/>
          </a:prstGeom>
        </p:spPr>
        <p:txBody>
          <a:bodyPr lIns="0" tIns="0" rIns="0" bIns="0">
            <a:noAutofit/>
          </a:bodyPr>
          <a:lstStyle/>
          <a:p>
            <a:pPr algn="ctr">
              <a:spcBef>
                <a:spcPts val="500"/>
              </a:spcBef>
              <a:spcAft>
                <a:spcPts val="400"/>
              </a:spcAft>
            </a:pPr>
            <a:fld id="{D128F0A0-3D42-4739-8285-7A58E6E3978A}" type="slidenum">
              <a:rPr lang="en-US" sz="1400" smtClean="0">
                <a:solidFill>
                  <a:schemeClr val="bg2">
                    <a:lumMod val="50000"/>
                  </a:schemeClr>
                </a:solidFill>
                <a:latin typeface="Arial Rounded MT Bold" panose="020F0704030504030204" pitchFamily="34" charset="0"/>
              </a:rPr>
              <a:t>1</a:t>
            </a:fld>
            <a:endParaRPr lang="en-US" sz="1400" dirty="0">
              <a:solidFill>
                <a:schemeClr val="bg2">
                  <a:lumMod val="50000"/>
                </a:schemeClr>
              </a:solidFill>
              <a:latin typeface="Arial Rounded MT Bold" panose="020F070403050403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p:nvPr/>
        </p:nvSpPr>
        <p:spPr>
          <a:xfrm>
            <a:off x="890016" y="6955536"/>
            <a:ext cx="1170432" cy="170688"/>
          </a:xfrm>
          <a:prstGeom prst="rect">
            <a:avLst/>
          </a:prstGeom>
        </p:spPr>
        <p:txBody>
          <a:bodyPr wrap="none" lIns="0" tIns="0" rIns="0" bIns="0">
            <a:noAutofit/>
          </a:bodyPr>
          <a:lstStyle/>
          <a:p>
            <a:pPr indent="0"/>
            <a:r>
              <a:rPr lang="en-US" sz="1300">
                <a:latin typeface="Corbel"/>
              </a:rPr>
              <a:t>Christian Berger</a:t>
            </a:r>
          </a:p>
        </p:txBody>
      </p:sp>
      <p:sp>
        <p:nvSpPr>
          <p:cNvPr id="7" name="ZoneTexte 6">
            <a:extLst>
              <a:ext uri="{FF2B5EF4-FFF2-40B4-BE49-F238E27FC236}">
                <a16:creationId xmlns:a16="http://schemas.microsoft.com/office/drawing/2014/main" id="{D434EC75-276F-4B69-856A-E5E4AA451452}"/>
              </a:ext>
            </a:extLst>
          </p:cNvPr>
          <p:cNvSpPr txBox="1"/>
          <p:nvPr/>
        </p:nvSpPr>
        <p:spPr>
          <a:xfrm>
            <a:off x="877253" y="764476"/>
            <a:ext cx="8937305" cy="1916102"/>
          </a:xfrm>
          <a:prstGeom prst="rect">
            <a:avLst/>
          </a:prstGeom>
          <a:noFill/>
        </p:spPr>
        <p:txBody>
          <a:bodyPr wrap="square">
            <a:spAutoFit/>
          </a:bodyPr>
          <a:lstStyle/>
          <a:p>
            <a:pPr marL="363538" indent="-363538" algn="just">
              <a:lnSpc>
                <a:spcPct val="107000"/>
              </a:lnSpc>
              <a:spcAft>
                <a:spcPts val="800"/>
              </a:spcAft>
              <a:tabLst>
                <a:tab pos="363538" algn="l"/>
              </a:tabLst>
            </a:pPr>
            <a:r>
              <a:rPr lang="fr-FR" sz="1400" dirty="0">
                <a:latin typeface="Verdana" panose="020B0604030504040204" pitchFamily="34" charset="0"/>
                <a:ea typeface="Calibri" panose="020F0502020204030204" pitchFamily="34" charset="0"/>
                <a:cs typeface="Times New Roman" panose="02020603050405020304" pitchFamily="18" charset="0"/>
              </a:rPr>
              <a:t>3.	</a:t>
            </a:r>
            <a:r>
              <a:rPr lang="fr-FR" sz="1400" dirty="0">
                <a:effectLst/>
                <a:latin typeface="Verdana" panose="020B0604030504040204" pitchFamily="34" charset="0"/>
                <a:ea typeface="Calibri" panose="020F0502020204030204" pitchFamily="34" charset="0"/>
                <a:cs typeface="Times New Roman" panose="02020603050405020304" pitchFamily="18" charset="0"/>
              </a:rPr>
              <a:t>Les plantes amylolytiques pour brasser la bière posent le problème de leur identification. Il n’existe pas à ma connaissance de base de données de ces espèces végétales. Il faut nécessairement passer par l’archéologie expérimentale pour identifier et vérifier leurs propriétés si particulières. Même remarque pour les plantes porteuses de champignons amylolytiques. Mais une fois identifiées et associées à d’autres indicateurs de la brasserie, elles constitueraient un bon indice de l’usage de méthodes différentes du maltage en Europe. A noter que le dossier du </a:t>
            </a:r>
            <a:r>
              <a:rPr lang="fr-FR" sz="1400" i="1" dirty="0">
                <a:effectLst/>
                <a:latin typeface="Verdana" panose="020B0604030504040204" pitchFamily="34" charset="0"/>
                <a:ea typeface="Calibri" panose="020F0502020204030204" pitchFamily="34" charset="0"/>
                <a:cs typeface="Times New Roman" panose="02020603050405020304" pitchFamily="18" charset="0"/>
              </a:rPr>
              <a:t>gruit</a:t>
            </a:r>
            <a:r>
              <a:rPr lang="fr-FR" sz="1400" dirty="0">
                <a:effectLst/>
                <a:latin typeface="Verdana" panose="020B0604030504040204" pitchFamily="34" charset="0"/>
                <a:ea typeface="Calibri" panose="020F0502020204030204" pitchFamily="34" charset="0"/>
                <a:cs typeface="Times New Roman" panose="02020603050405020304" pitchFamily="18" charset="0"/>
              </a:rPr>
              <a:t> est très intéressant. Ce mélange de plantes pour brasser la </a:t>
            </a:r>
            <a:r>
              <a:rPr lang="fr-FR" sz="1400" i="1" dirty="0">
                <a:effectLst/>
                <a:latin typeface="Verdana" panose="020B0604030504040204" pitchFamily="34" charset="0"/>
                <a:ea typeface="Calibri" panose="020F0502020204030204" pitchFamily="34" charset="0"/>
                <a:cs typeface="Times New Roman" panose="02020603050405020304" pitchFamily="18" charset="0"/>
              </a:rPr>
              <a:t>cerevisia</a:t>
            </a:r>
            <a:r>
              <a:rPr lang="fr-FR" sz="1400" dirty="0">
                <a:effectLst/>
                <a:latin typeface="Verdana" panose="020B0604030504040204" pitchFamily="34" charset="0"/>
                <a:ea typeface="Calibri" panose="020F0502020204030204" pitchFamily="34" charset="0"/>
                <a:cs typeface="Times New Roman" panose="02020603050405020304" pitchFamily="18" charset="0"/>
              </a:rPr>
              <a:t> durant le haut moyen âge est assez bien documenté.</a:t>
            </a:r>
          </a:p>
        </p:txBody>
      </p:sp>
      <p:sp>
        <p:nvSpPr>
          <p:cNvPr id="8" name="ZoneTexte 7">
            <a:extLst>
              <a:ext uri="{FF2B5EF4-FFF2-40B4-BE49-F238E27FC236}">
                <a16:creationId xmlns:a16="http://schemas.microsoft.com/office/drawing/2014/main" id="{914F78AD-B5B6-4F3A-906C-94AB5D884143}"/>
              </a:ext>
            </a:extLst>
          </p:cNvPr>
          <p:cNvSpPr txBox="1"/>
          <p:nvPr/>
        </p:nvSpPr>
        <p:spPr>
          <a:xfrm>
            <a:off x="890016" y="2786397"/>
            <a:ext cx="8937305" cy="1224566"/>
          </a:xfrm>
          <a:prstGeom prst="rect">
            <a:avLst/>
          </a:prstGeom>
          <a:noFill/>
        </p:spPr>
        <p:txBody>
          <a:bodyPr wrap="square">
            <a:spAutoFit/>
          </a:bodyPr>
          <a:lstStyle/>
          <a:p>
            <a:pPr marL="363538" indent="-363538" algn="just">
              <a:lnSpc>
                <a:spcPct val="107000"/>
              </a:lnSpc>
              <a:spcAft>
                <a:spcPts val="800"/>
              </a:spcAft>
              <a:tabLst>
                <a:tab pos="363538" algn="l"/>
              </a:tabLst>
            </a:pPr>
            <a:r>
              <a:rPr lang="fr-FR" sz="1400" dirty="0">
                <a:effectLst/>
                <a:latin typeface="Verdana" panose="020B0604030504040204" pitchFamily="34" charset="0"/>
                <a:ea typeface="Calibri" panose="020F0502020204030204" pitchFamily="34" charset="0"/>
                <a:cs typeface="Times New Roman" panose="02020603050405020304" pitchFamily="18" charset="0"/>
              </a:rPr>
              <a:t>4.	Les fruits amylacés et le sur-mûrissement : une piste très problématique à suivre. Une bouillie de châtaigne ne se différencie d’une bière de châtaigne que par son temps de macération et son acidification qui favorise la saccharification et le travail des levures. Seule l’archéologie expérimentale peut fournir des échantillons et la spectrométrie détecter des composés chimiques spécifiques.</a:t>
            </a:r>
          </a:p>
        </p:txBody>
      </p:sp>
      <p:sp>
        <p:nvSpPr>
          <p:cNvPr id="9" name="ZoneTexte 8">
            <a:extLst>
              <a:ext uri="{FF2B5EF4-FFF2-40B4-BE49-F238E27FC236}">
                <a16:creationId xmlns:a16="http://schemas.microsoft.com/office/drawing/2014/main" id="{821DBE7A-6E74-46AF-A236-4E77BF675627}"/>
              </a:ext>
            </a:extLst>
          </p:cNvPr>
          <p:cNvSpPr txBox="1"/>
          <p:nvPr/>
        </p:nvSpPr>
        <p:spPr>
          <a:xfrm>
            <a:off x="890016" y="4170381"/>
            <a:ext cx="8937305" cy="1455078"/>
          </a:xfrm>
          <a:prstGeom prst="rect">
            <a:avLst/>
          </a:prstGeom>
          <a:noFill/>
        </p:spPr>
        <p:txBody>
          <a:bodyPr wrap="square">
            <a:spAutoFit/>
          </a:bodyPr>
          <a:lstStyle/>
          <a:p>
            <a:pPr marL="363538" indent="-363538" algn="just">
              <a:lnSpc>
                <a:spcPct val="107000"/>
              </a:lnSpc>
              <a:spcAft>
                <a:spcPts val="800"/>
              </a:spcAft>
              <a:tabLst>
                <a:tab pos="363538" algn="l"/>
              </a:tabLst>
            </a:pPr>
            <a:r>
              <a:rPr lang="fr-FR" sz="1400" dirty="0">
                <a:effectLst/>
                <a:latin typeface="Verdana" panose="020B0604030504040204" pitchFamily="34" charset="0"/>
                <a:ea typeface="Calibri" panose="020F0502020204030204" pitchFamily="34" charset="0"/>
                <a:cs typeface="Times New Roman" panose="02020603050405020304" pitchFamily="18" charset="0"/>
              </a:rPr>
              <a:t>5.	L’hydrolyse acide produit des bières avec de l’amidon cru grossièrement moulu ou des pains écrasés, en présence de levures et de bactéries lactiques. La présence combinée de baies acidifiantes est un indice, pas une preuve (ex. des airelles dans la tombe d’</a:t>
            </a:r>
            <a:r>
              <a:rPr lang="fr-FR" sz="1400" dirty="0" err="1">
                <a:effectLst/>
                <a:latin typeface="Verdana" panose="020B0604030504040204" pitchFamily="34" charset="0"/>
                <a:ea typeface="Calibri" panose="020F0502020204030204" pitchFamily="34" charset="0"/>
                <a:cs typeface="Times New Roman" panose="02020603050405020304" pitchFamily="18" charset="0"/>
              </a:rPr>
              <a:t>Egtved</a:t>
            </a:r>
            <a:r>
              <a:rPr lang="fr-FR" sz="1400" dirty="0">
                <a:effectLst/>
                <a:latin typeface="Verdana" panose="020B0604030504040204" pitchFamily="34" charset="0"/>
                <a:ea typeface="Calibri" panose="020F0502020204030204" pitchFamily="34" charset="0"/>
                <a:cs typeface="Times New Roman" panose="02020603050405020304" pitchFamily="18" charset="0"/>
              </a:rPr>
              <a:t>). Là encore, seule une dégradation différenciée des granules d’amidon observés au microscope électronique peu identifier cette méthode, ou plus probablement, la combinaison de cette méthode avec les 5 autres.</a:t>
            </a:r>
          </a:p>
        </p:txBody>
      </p:sp>
      <p:sp>
        <p:nvSpPr>
          <p:cNvPr id="10" name="ZoneTexte 9">
            <a:extLst>
              <a:ext uri="{FF2B5EF4-FFF2-40B4-BE49-F238E27FC236}">
                <a16:creationId xmlns:a16="http://schemas.microsoft.com/office/drawing/2014/main" id="{20BF2C4D-19C2-4BFE-ADF0-2D1D65BB961F}"/>
              </a:ext>
            </a:extLst>
          </p:cNvPr>
          <p:cNvSpPr txBox="1"/>
          <p:nvPr/>
        </p:nvSpPr>
        <p:spPr>
          <a:xfrm>
            <a:off x="896942" y="5860640"/>
            <a:ext cx="8937305" cy="533031"/>
          </a:xfrm>
          <a:prstGeom prst="rect">
            <a:avLst/>
          </a:prstGeom>
          <a:noFill/>
        </p:spPr>
        <p:txBody>
          <a:bodyPr wrap="square">
            <a:spAutoFit/>
          </a:bodyPr>
          <a:lstStyle/>
          <a:p>
            <a:pPr indent="363538" algn="just">
              <a:lnSpc>
                <a:spcPct val="107000"/>
              </a:lnSpc>
              <a:spcAft>
                <a:spcPts val="8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En résumé, de belles découvertes en perspective. L’archéologie de la bière est dans son enfance et la bière n’a pas dit son dernier mot !</a:t>
            </a:r>
          </a:p>
        </p:txBody>
      </p:sp>
      <p:sp>
        <p:nvSpPr>
          <p:cNvPr id="11" name="Rectangle 10">
            <a:extLst>
              <a:ext uri="{FF2B5EF4-FFF2-40B4-BE49-F238E27FC236}">
                <a16:creationId xmlns:a16="http://schemas.microsoft.com/office/drawing/2014/main" id="{839D5EFE-8357-4AC9-8EDF-0B90B742895B}"/>
              </a:ext>
            </a:extLst>
          </p:cNvPr>
          <p:cNvSpPr/>
          <p:nvPr/>
        </p:nvSpPr>
        <p:spPr>
          <a:xfrm>
            <a:off x="9199675" y="7005551"/>
            <a:ext cx="362712" cy="143256"/>
          </a:xfrm>
          <a:prstGeom prst="rect">
            <a:avLst/>
          </a:prstGeom>
        </p:spPr>
        <p:txBody>
          <a:bodyPr wrap="none" lIns="0" tIns="0" rIns="0" bIns="0">
            <a:noAutofit/>
          </a:bodyPr>
          <a:lstStyle/>
          <a:p>
            <a:pPr indent="0"/>
            <a:r>
              <a:rPr lang="en-US" sz="1050" dirty="0">
                <a:solidFill>
                  <a:srgbClr val="4472C4"/>
                </a:solidFill>
                <a:latin typeface="Verdana"/>
              </a:rPr>
              <a:t>2021</a:t>
            </a:r>
          </a:p>
        </p:txBody>
      </p:sp>
      <p:sp>
        <p:nvSpPr>
          <p:cNvPr id="12" name="Rectangle 11">
            <a:extLst>
              <a:ext uri="{FF2B5EF4-FFF2-40B4-BE49-F238E27FC236}">
                <a16:creationId xmlns:a16="http://schemas.microsoft.com/office/drawing/2014/main" id="{453E7049-1325-4B19-822D-6D37FE07460C}"/>
              </a:ext>
            </a:extLst>
          </p:cNvPr>
          <p:cNvSpPr/>
          <p:nvPr/>
        </p:nvSpPr>
        <p:spPr>
          <a:xfrm>
            <a:off x="4955489" y="6955536"/>
            <a:ext cx="614597" cy="348996"/>
          </a:xfrm>
          <a:prstGeom prst="rect">
            <a:avLst/>
          </a:prstGeom>
        </p:spPr>
        <p:txBody>
          <a:bodyPr lIns="0" tIns="0" rIns="0" bIns="0">
            <a:noAutofit/>
          </a:bodyPr>
          <a:lstStyle/>
          <a:p>
            <a:pPr algn="ctr">
              <a:spcBef>
                <a:spcPts val="500"/>
              </a:spcBef>
              <a:spcAft>
                <a:spcPts val="400"/>
              </a:spcAft>
            </a:pPr>
            <a:fld id="{D128F0A0-3D42-4739-8285-7A58E6E3978A}" type="slidenum">
              <a:rPr lang="en-US" sz="1400" smtClean="0">
                <a:solidFill>
                  <a:schemeClr val="bg2">
                    <a:lumMod val="50000"/>
                  </a:schemeClr>
                </a:solidFill>
                <a:latin typeface="Arial Rounded MT Bold" panose="020F0704030504030204" pitchFamily="34" charset="0"/>
              </a:rPr>
              <a:t>10</a:t>
            </a:fld>
            <a:endParaRPr lang="en-US" sz="1400" dirty="0">
              <a:solidFill>
                <a:schemeClr val="bg2">
                  <a:lumMod val="50000"/>
                </a:schemeClr>
              </a:solidFill>
              <a:latin typeface="Arial Rounded MT Bold" panose="020F070403050403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7028688" y="719328"/>
            <a:ext cx="1338072" cy="996696"/>
          </a:xfrm>
          <a:prstGeom prst="rect">
            <a:avLst/>
          </a:prstGeom>
        </p:spPr>
      </p:pic>
      <p:pic>
        <p:nvPicPr>
          <p:cNvPr id="3" name="Image 2"/>
          <p:cNvPicPr>
            <a:picLocks noChangeAspect="1"/>
          </p:cNvPicPr>
          <p:nvPr/>
        </p:nvPicPr>
        <p:blipFill>
          <a:blip r:embed="rId3"/>
          <a:stretch>
            <a:fillRect/>
          </a:stretch>
        </p:blipFill>
        <p:spPr>
          <a:xfrm>
            <a:off x="8543544" y="722376"/>
            <a:ext cx="1161288" cy="993648"/>
          </a:xfrm>
          <a:prstGeom prst="rect">
            <a:avLst/>
          </a:prstGeom>
        </p:spPr>
      </p:pic>
      <p:pic>
        <p:nvPicPr>
          <p:cNvPr id="4" name="Image 3"/>
          <p:cNvPicPr>
            <a:picLocks noChangeAspect="1"/>
          </p:cNvPicPr>
          <p:nvPr/>
        </p:nvPicPr>
        <p:blipFill>
          <a:blip r:embed="rId4"/>
          <a:stretch>
            <a:fillRect/>
          </a:stretch>
        </p:blipFill>
        <p:spPr>
          <a:xfrm>
            <a:off x="682752" y="738794"/>
            <a:ext cx="3681984" cy="3574882"/>
          </a:xfrm>
          <a:prstGeom prst="rect">
            <a:avLst/>
          </a:prstGeom>
        </p:spPr>
      </p:pic>
      <p:pic>
        <p:nvPicPr>
          <p:cNvPr id="5" name="Image 4"/>
          <p:cNvPicPr>
            <a:picLocks noChangeAspect="1"/>
          </p:cNvPicPr>
          <p:nvPr/>
        </p:nvPicPr>
        <p:blipFill>
          <a:blip r:embed="rId5"/>
          <a:stretch>
            <a:fillRect/>
          </a:stretch>
        </p:blipFill>
        <p:spPr>
          <a:xfrm>
            <a:off x="4770257" y="719328"/>
            <a:ext cx="1993392" cy="2609088"/>
          </a:xfrm>
          <a:prstGeom prst="rect">
            <a:avLst/>
          </a:prstGeom>
        </p:spPr>
      </p:pic>
      <p:pic>
        <p:nvPicPr>
          <p:cNvPr id="6" name="Image 5"/>
          <p:cNvPicPr>
            <a:picLocks noChangeAspect="1"/>
          </p:cNvPicPr>
          <p:nvPr/>
        </p:nvPicPr>
        <p:blipFill>
          <a:blip r:embed="rId6"/>
          <a:stretch>
            <a:fillRect/>
          </a:stretch>
        </p:blipFill>
        <p:spPr>
          <a:xfrm>
            <a:off x="7522464" y="1728216"/>
            <a:ext cx="1831848" cy="2767584"/>
          </a:xfrm>
          <a:prstGeom prst="rect">
            <a:avLst/>
          </a:prstGeom>
        </p:spPr>
      </p:pic>
      <p:sp>
        <p:nvSpPr>
          <p:cNvPr id="7" name="Rectangle 6"/>
          <p:cNvSpPr/>
          <p:nvPr/>
        </p:nvSpPr>
        <p:spPr>
          <a:xfrm>
            <a:off x="691896" y="5932932"/>
            <a:ext cx="3681984" cy="509016"/>
          </a:xfrm>
          <a:prstGeom prst="rect">
            <a:avLst/>
          </a:prstGeom>
        </p:spPr>
        <p:txBody>
          <a:bodyPr lIns="0" tIns="0" rIns="0" bIns="0">
            <a:noAutofit/>
          </a:bodyPr>
          <a:lstStyle/>
          <a:p>
            <a:pPr indent="0">
              <a:lnSpc>
                <a:spcPts val="1344"/>
              </a:lnSpc>
            </a:pPr>
            <a:r>
              <a:rPr lang="en-US" sz="1200" u="sng" dirty="0">
                <a:solidFill>
                  <a:srgbClr val="0563C1"/>
                </a:solidFill>
                <a:latin typeface="Verdana"/>
                <a:hlinkClick r:id="rId7"/>
              </a:rPr>
              <a:t>Li Liu, </a:t>
            </a:r>
            <a:r>
              <a:rPr lang="en-US" sz="1200" u="sng" dirty="0" err="1">
                <a:solidFill>
                  <a:srgbClr val="0563C1"/>
                </a:solidFill>
                <a:latin typeface="Verdana"/>
                <a:hlinkClick r:id="rId7"/>
              </a:rPr>
              <a:t>Yongqiang</a:t>
            </a:r>
            <a:r>
              <a:rPr lang="en-US" sz="1200" u="sng" dirty="0">
                <a:solidFill>
                  <a:srgbClr val="0563C1"/>
                </a:solidFill>
                <a:latin typeface="Verdana"/>
                <a:hlinkClick r:id="rId7"/>
              </a:rPr>
              <a:t> Li, </a:t>
            </a:r>
            <a:r>
              <a:rPr lang="en-US" sz="1200" u="sng" dirty="0" err="1">
                <a:solidFill>
                  <a:srgbClr val="0563C1"/>
                </a:solidFill>
                <a:latin typeface="Verdana"/>
                <a:hlinkClick r:id="rId7"/>
              </a:rPr>
              <a:t>Jianxing</a:t>
            </a:r>
            <a:r>
              <a:rPr lang="en-US" sz="1200" u="sng" dirty="0">
                <a:solidFill>
                  <a:srgbClr val="0563C1"/>
                </a:solidFill>
                <a:latin typeface="Verdana"/>
                <a:hlinkClick r:id="rId7"/>
              </a:rPr>
              <a:t> Hou (2020), </a:t>
            </a:r>
            <a:r>
              <a:rPr lang="en-US" sz="1200" i="1" u="sng" dirty="0">
                <a:solidFill>
                  <a:srgbClr val="0563C1"/>
                </a:solidFill>
                <a:latin typeface="Verdana"/>
                <a:hlinkClick r:id="rId7"/>
              </a:rPr>
              <a:t>Making</a:t>
            </a:r>
            <a:r>
              <a:rPr lang="en-US" sz="1200" i="1" u="sng" dirty="0">
                <a:solidFill>
                  <a:srgbClr val="0563C1"/>
                </a:solidFill>
                <a:latin typeface="Verdana"/>
              </a:rPr>
              <a:t> </a:t>
            </a:r>
            <a:r>
              <a:rPr lang="en-US" sz="1200" i="1" u="sng" dirty="0">
                <a:solidFill>
                  <a:srgbClr val="0563C1"/>
                </a:solidFill>
                <a:latin typeface="Verdana"/>
                <a:hlinkClick r:id="rId7"/>
              </a:rPr>
              <a:t>beer with malted cereals and</a:t>
            </a:r>
            <a:r>
              <a:rPr lang="en-US" sz="1200" u="sng" dirty="0">
                <a:solidFill>
                  <a:srgbClr val="0563C1"/>
                </a:solidFill>
                <a:latin typeface="Verdana"/>
                <a:hlinkClick r:id="rId7"/>
              </a:rPr>
              <a:t> </a:t>
            </a:r>
            <a:r>
              <a:rPr lang="en-US" sz="1200" u="sng" dirty="0" err="1">
                <a:solidFill>
                  <a:srgbClr val="0563C1"/>
                </a:solidFill>
                <a:latin typeface="Verdana"/>
                <a:hlinkClick r:id="rId7"/>
              </a:rPr>
              <a:t>qu</a:t>
            </a:r>
            <a:r>
              <a:rPr lang="en-US" sz="1200" u="sng" dirty="0">
                <a:solidFill>
                  <a:srgbClr val="0563C1"/>
                </a:solidFill>
                <a:latin typeface="Verdana"/>
                <a:hlinkClick r:id="rId7"/>
              </a:rPr>
              <a:t> </a:t>
            </a:r>
            <a:r>
              <a:rPr lang="en-US" sz="1200" i="1" u="sng" dirty="0">
                <a:solidFill>
                  <a:srgbClr val="0563C1"/>
                </a:solidFill>
                <a:latin typeface="Verdana"/>
                <a:hlinkClick r:id="rId7"/>
              </a:rPr>
              <a:t>starter in the</a:t>
            </a:r>
            <a:r>
              <a:rPr lang="en-US" sz="1200" i="1" u="sng" dirty="0">
                <a:solidFill>
                  <a:srgbClr val="0563C1"/>
                </a:solidFill>
                <a:latin typeface="Verdana"/>
              </a:rPr>
              <a:t> </a:t>
            </a:r>
            <a:r>
              <a:rPr lang="en-US" sz="1200" i="1" u="sng" dirty="0">
                <a:solidFill>
                  <a:srgbClr val="0563C1"/>
                </a:solidFill>
                <a:latin typeface="Verdana"/>
                <a:hlinkClick r:id="rId7"/>
              </a:rPr>
              <a:t>Neolithic </a:t>
            </a:r>
            <a:r>
              <a:rPr lang="en-US" sz="1200" i="1" u="sng" dirty="0" err="1">
                <a:solidFill>
                  <a:srgbClr val="0563C1"/>
                </a:solidFill>
                <a:latin typeface="Verdana"/>
                <a:hlinkClick r:id="rId7"/>
              </a:rPr>
              <a:t>Yangshao</a:t>
            </a:r>
            <a:r>
              <a:rPr lang="en-US" sz="1200" i="1" u="sng" dirty="0">
                <a:solidFill>
                  <a:srgbClr val="0563C1"/>
                </a:solidFill>
                <a:latin typeface="Verdana"/>
                <a:hlinkClick r:id="rId7"/>
              </a:rPr>
              <a:t> culture, China</a:t>
            </a:r>
            <a:r>
              <a:rPr lang="en-US" sz="1200" dirty="0">
                <a:latin typeface="Verdana"/>
              </a:rPr>
              <a:t> (fig. 4)</a:t>
            </a:r>
          </a:p>
        </p:txBody>
      </p:sp>
      <p:sp>
        <p:nvSpPr>
          <p:cNvPr id="8" name="Rectangle 7"/>
          <p:cNvSpPr/>
          <p:nvPr/>
        </p:nvSpPr>
        <p:spPr>
          <a:xfrm>
            <a:off x="4794218" y="4952129"/>
            <a:ext cx="1938528" cy="509016"/>
          </a:xfrm>
          <a:prstGeom prst="rect">
            <a:avLst/>
          </a:prstGeom>
        </p:spPr>
        <p:txBody>
          <a:bodyPr lIns="0" tIns="0" rIns="0" bIns="0">
            <a:noAutofit/>
          </a:bodyPr>
          <a:lstStyle/>
          <a:p>
            <a:pPr indent="0">
              <a:lnSpc>
                <a:spcPts val="1344"/>
              </a:lnSpc>
            </a:pPr>
            <a:r>
              <a:rPr lang="en-US" sz="1200" dirty="0">
                <a:latin typeface="Verdana"/>
              </a:rPr>
              <a:t>Ankei Takako (1996). </a:t>
            </a:r>
            <a:r>
              <a:rPr lang="en-US" sz="1200" u="sng" dirty="0">
                <a:solidFill>
                  <a:srgbClr val="0563C1"/>
                </a:solidFill>
                <a:latin typeface="Verdana"/>
                <a:hlinkClick r:id="rId8"/>
              </a:rPr>
              <a:t>http://ankei.jp/takako/file/</a:t>
            </a:r>
            <a:r>
              <a:rPr lang="en-US" sz="1200" u="sng" dirty="0">
                <a:solidFill>
                  <a:srgbClr val="0563C1"/>
                </a:solidFill>
                <a:latin typeface="Verdana"/>
              </a:rPr>
              <a:t> </a:t>
            </a:r>
            <a:r>
              <a:rPr lang="en-US" sz="1200" u="sng" dirty="0">
                <a:solidFill>
                  <a:srgbClr val="0563C1"/>
                </a:solidFill>
                <a:latin typeface="Verdana"/>
                <a:hlinkClick r:id="rId8"/>
              </a:rPr>
              <a:t>1307/001879 1.pdf</a:t>
            </a:r>
          </a:p>
        </p:txBody>
      </p:sp>
      <p:sp>
        <p:nvSpPr>
          <p:cNvPr id="9" name="Rectangle 8"/>
          <p:cNvSpPr/>
          <p:nvPr/>
        </p:nvSpPr>
        <p:spPr>
          <a:xfrm>
            <a:off x="7123176" y="5593080"/>
            <a:ext cx="2748188" cy="1188720"/>
          </a:xfrm>
          <a:prstGeom prst="rect">
            <a:avLst/>
          </a:prstGeom>
        </p:spPr>
        <p:txBody>
          <a:bodyPr lIns="0" tIns="0" rIns="0" bIns="0">
            <a:noAutofit/>
          </a:bodyPr>
          <a:lstStyle/>
          <a:p>
            <a:pPr indent="0" algn="ctr">
              <a:lnSpc>
                <a:spcPts val="1320"/>
              </a:lnSpc>
              <a:spcBef>
                <a:spcPts val="1260"/>
              </a:spcBef>
            </a:pPr>
            <a:r>
              <a:rPr lang="fr-FR" sz="1200" dirty="0">
                <a:latin typeface="Verdana"/>
              </a:rPr>
              <a:t>Cissé Oumar Ibn </a:t>
            </a:r>
            <a:r>
              <a:rPr lang="fr-FR" sz="1200" dirty="0" err="1">
                <a:latin typeface="Verdana"/>
              </a:rPr>
              <a:t>Khatab</a:t>
            </a:r>
            <a:r>
              <a:rPr lang="fr-FR" sz="1200" dirty="0">
                <a:latin typeface="Verdana"/>
              </a:rPr>
              <a:t> (2020), Les boissons fermentées traditionnelles du Sénégal : diagnostic des procédés, études de la maturation et essais de</a:t>
            </a:r>
          </a:p>
          <a:p>
            <a:pPr indent="0">
              <a:lnSpc>
                <a:spcPts val="1320"/>
              </a:lnSpc>
            </a:pPr>
            <a:r>
              <a:rPr lang="fr-FR" sz="1200" dirty="0">
                <a:latin typeface="Verdana"/>
              </a:rPr>
              <a:t>stabilisation</a:t>
            </a:r>
            <a:r>
              <a:rPr lang="fr-FR" sz="1200" dirty="0">
                <a:latin typeface="Verdana"/>
                <a:hlinkClick r:id="rId9"/>
              </a:rPr>
              <a:t>.</a:t>
            </a:r>
            <a:r>
              <a:rPr lang="fr-FR" sz="1200" u="sng" dirty="0">
                <a:solidFill>
                  <a:srgbClr val="0563C1"/>
                </a:solidFill>
                <a:latin typeface="Verdana"/>
                <a:hlinkClick r:id="rId9"/>
              </a:rPr>
              <a:t>recherche.esp.sn:8080/</a:t>
            </a:r>
            <a:r>
              <a:rPr lang="fr-FR" sz="1200" u="sng" dirty="0">
                <a:solidFill>
                  <a:srgbClr val="0563C1"/>
                </a:solidFill>
                <a:latin typeface="Verdana"/>
              </a:rPr>
              <a:t> </a:t>
            </a:r>
            <a:r>
              <a:rPr lang="fr-FR" sz="1200" u="sng" dirty="0" err="1">
                <a:solidFill>
                  <a:srgbClr val="0563C1"/>
                </a:solidFill>
                <a:latin typeface="Verdana"/>
                <a:hlinkClick r:id="rId9"/>
              </a:rPr>
              <a:t>xmlui</a:t>
            </a:r>
            <a:r>
              <a:rPr lang="fr-FR" sz="1200" u="sng" dirty="0">
                <a:solidFill>
                  <a:srgbClr val="0563C1"/>
                </a:solidFill>
                <a:latin typeface="Verdana"/>
                <a:hlinkClick r:id="rId9"/>
              </a:rPr>
              <a:t>/</a:t>
            </a:r>
            <a:r>
              <a:rPr lang="fr-FR" sz="1200" u="sng" dirty="0" err="1">
                <a:solidFill>
                  <a:srgbClr val="0563C1"/>
                </a:solidFill>
                <a:latin typeface="Verdana"/>
                <a:hlinkClick r:id="rId9"/>
              </a:rPr>
              <a:t>handle</a:t>
            </a:r>
            <a:r>
              <a:rPr lang="fr-FR" sz="1200" u="sng" dirty="0">
                <a:solidFill>
                  <a:srgbClr val="0563C1"/>
                </a:solidFill>
                <a:latin typeface="Verdana"/>
                <a:hlinkClick r:id="rId9"/>
              </a:rPr>
              <a:t>/123456789/234</a:t>
            </a:r>
            <a:r>
              <a:rPr lang="fr-FR" sz="1200" dirty="0">
                <a:latin typeface="Verdana"/>
              </a:rPr>
              <a:t>_</a:t>
            </a:r>
          </a:p>
        </p:txBody>
      </p:sp>
      <p:sp>
        <p:nvSpPr>
          <p:cNvPr id="10" name="Rectangle 9"/>
          <p:cNvSpPr/>
          <p:nvPr/>
        </p:nvSpPr>
        <p:spPr>
          <a:xfrm>
            <a:off x="4770257" y="3523868"/>
            <a:ext cx="1938528" cy="1214628"/>
          </a:xfrm>
          <a:prstGeom prst="rect">
            <a:avLst/>
          </a:prstGeom>
        </p:spPr>
        <p:txBody>
          <a:bodyPr lIns="0" tIns="0" rIns="0" bIns="0">
            <a:noAutofit/>
          </a:bodyPr>
          <a:lstStyle/>
          <a:p>
            <a:pPr indent="0" algn="ctr">
              <a:lnSpc>
                <a:spcPts val="1320"/>
              </a:lnSpc>
            </a:pPr>
            <a:r>
              <a:rPr lang="fr-FR" sz="1200" dirty="0">
                <a:latin typeface="Verdana"/>
              </a:rPr>
              <a:t>Riz fermenté avec des moisissures utilise pour brasser de la bière de maïs ou de manioc (femme Songola, cours supérieur du fleuve Congo, RdC)</a:t>
            </a:r>
          </a:p>
        </p:txBody>
      </p:sp>
      <p:sp>
        <p:nvSpPr>
          <p:cNvPr id="11" name="Rectangle 10"/>
          <p:cNvSpPr/>
          <p:nvPr/>
        </p:nvSpPr>
        <p:spPr>
          <a:xfrm>
            <a:off x="7153085" y="4638086"/>
            <a:ext cx="2581656" cy="847344"/>
          </a:xfrm>
          <a:prstGeom prst="rect">
            <a:avLst/>
          </a:prstGeom>
        </p:spPr>
        <p:txBody>
          <a:bodyPr lIns="0" tIns="0" rIns="0" bIns="0">
            <a:noAutofit/>
          </a:bodyPr>
          <a:lstStyle/>
          <a:p>
            <a:pPr indent="0" algn="ctr">
              <a:lnSpc>
                <a:spcPts val="1320"/>
              </a:lnSpc>
              <a:spcAft>
                <a:spcPts val="1260"/>
              </a:spcAft>
            </a:pPr>
            <a:r>
              <a:rPr lang="fr-FR" sz="1200" dirty="0">
                <a:latin typeface="Verdana"/>
              </a:rPr>
              <a:t>Lianes </a:t>
            </a:r>
            <a:r>
              <a:rPr lang="fr-FR" sz="1200" i="1" dirty="0">
                <a:latin typeface="Verdana"/>
              </a:rPr>
              <a:t>d'Abrus pulchellus</a:t>
            </a:r>
            <a:r>
              <a:rPr lang="fr-FR" sz="1200" dirty="0">
                <a:latin typeface="Verdana"/>
              </a:rPr>
              <a:t> et tiges de </a:t>
            </a:r>
            <a:r>
              <a:rPr lang="fr-FR" sz="1200" i="1" dirty="0">
                <a:latin typeface="Verdana"/>
              </a:rPr>
              <a:t>Boscia senegalensis</a:t>
            </a:r>
            <a:r>
              <a:rPr lang="fr-FR" sz="1200" dirty="0">
                <a:latin typeface="Verdana"/>
              </a:rPr>
              <a:t> écrasées pour saccharifier le moût de la bière boumkaye ou de la bière nieniebane (Sénégal).</a:t>
            </a:r>
          </a:p>
        </p:txBody>
      </p:sp>
      <p:sp>
        <p:nvSpPr>
          <p:cNvPr id="12" name="Rectangle 11"/>
          <p:cNvSpPr/>
          <p:nvPr/>
        </p:nvSpPr>
        <p:spPr>
          <a:xfrm>
            <a:off x="682752" y="4454444"/>
            <a:ext cx="3691128" cy="1214628"/>
          </a:xfrm>
          <a:prstGeom prst="rect">
            <a:avLst/>
          </a:prstGeom>
        </p:spPr>
        <p:txBody>
          <a:bodyPr lIns="0" tIns="0" rIns="0" bIns="0">
            <a:noAutofit/>
          </a:bodyPr>
          <a:lstStyle/>
          <a:p>
            <a:pPr indent="0" algn="ctr">
              <a:lnSpc>
                <a:spcPts val="1200"/>
              </a:lnSpc>
            </a:pPr>
            <a:r>
              <a:rPr lang="fr-FR" sz="1200" dirty="0">
                <a:effectLst/>
                <a:latin typeface="Verdana" panose="020B0604030504040204" pitchFamily="34" charset="0"/>
                <a:ea typeface="Calibri" panose="020F0502020204030204" pitchFamily="34" charset="0"/>
                <a:cs typeface="Times New Roman" panose="02020603050405020304" pitchFamily="18" charset="0"/>
              </a:rPr>
              <a:t>Prélèvements de Dingcun: 1,2-levures bourgeonnantes; 3-cluster de levures; 4-spore; 5-sporanges et </a:t>
            </a:r>
            <a:r>
              <a:rPr lang="fr-FR" sz="1200" dirty="0" err="1">
                <a:effectLst/>
                <a:latin typeface="Verdana" panose="020B0604030504040204" pitchFamily="34" charset="0"/>
                <a:ea typeface="Calibri" panose="020F0502020204030204" pitchFamily="34" charset="0"/>
                <a:cs typeface="Times New Roman" panose="02020603050405020304" pitchFamily="18" charset="0"/>
              </a:rPr>
              <a:t>sporangiophore</a:t>
            </a:r>
            <a:r>
              <a:rPr lang="fr-FR" sz="1200" dirty="0">
                <a:effectLst/>
                <a:latin typeface="Verdana" panose="020B0604030504040204" pitchFamily="34" charset="0"/>
                <a:ea typeface="Calibri" panose="020F0502020204030204" pitchFamily="34" charset="0"/>
                <a:cs typeface="Times New Roman" panose="02020603050405020304" pitchFamily="18" charset="0"/>
              </a:rPr>
              <a:t> de </a:t>
            </a:r>
            <a:r>
              <a:rPr lang="fr-FR" sz="1200" i="1" dirty="0">
                <a:effectLst/>
                <a:latin typeface="Verdana" panose="020B0604030504040204" pitchFamily="34" charset="0"/>
                <a:ea typeface="Calibri" panose="020F0502020204030204" pitchFamily="34" charset="0"/>
                <a:cs typeface="Times New Roman" panose="02020603050405020304" pitchFamily="18" charset="0"/>
              </a:rPr>
              <a:t>Mucor sp</a:t>
            </a:r>
            <a:r>
              <a:rPr lang="fr-FR" sz="1200" dirty="0">
                <a:effectLst/>
                <a:latin typeface="Verdana" panose="020B0604030504040204" pitchFamily="34" charset="0"/>
                <a:ea typeface="Calibri" panose="020F0502020204030204" pitchFamily="34" charset="0"/>
                <a:cs typeface="Times New Roman" panose="02020603050405020304" pitchFamily="18" charset="0"/>
              </a:rPr>
              <a:t>.; 6-branche de </a:t>
            </a:r>
            <a:r>
              <a:rPr lang="fr-FR" sz="1200" dirty="0" err="1">
                <a:effectLst/>
                <a:latin typeface="Verdana" panose="020B0604030504040204" pitchFamily="34" charset="0"/>
                <a:ea typeface="Calibri" panose="020F0502020204030204" pitchFamily="34" charset="0"/>
                <a:cs typeface="Times New Roman" panose="02020603050405020304" pitchFamily="18" charset="0"/>
              </a:rPr>
              <a:t>sporangiophore</a:t>
            </a:r>
            <a:r>
              <a:rPr lang="fr-FR" sz="1200" dirty="0">
                <a:effectLst/>
                <a:latin typeface="Verdana" panose="020B0604030504040204" pitchFamily="34" charset="0"/>
                <a:ea typeface="Calibri" panose="020F0502020204030204" pitchFamily="34" charset="0"/>
                <a:cs typeface="Times New Roman" panose="02020603050405020304" pitchFamily="18" charset="0"/>
              </a:rPr>
              <a:t> avec sporanges d’</a:t>
            </a:r>
            <a:r>
              <a:rPr lang="fr-FR" sz="1200" i="1" dirty="0">
                <a:effectLst/>
                <a:latin typeface="Verdana" panose="020B0604030504040204" pitchFamily="34" charset="0"/>
                <a:ea typeface="Calibri" panose="020F0502020204030204" pitchFamily="34" charset="0"/>
                <a:cs typeface="Times New Roman" panose="02020603050405020304" pitchFamily="18" charset="0"/>
              </a:rPr>
              <a:t>Aspergillus </a:t>
            </a:r>
            <a:r>
              <a:rPr lang="fr-FR" sz="1200" i="1" dirty="0" err="1">
                <a:effectLst/>
                <a:latin typeface="Verdana" panose="020B0604030504040204" pitchFamily="34" charset="0"/>
                <a:ea typeface="Calibri" panose="020F0502020204030204" pitchFamily="34" charset="0"/>
                <a:cs typeface="Times New Roman" panose="02020603050405020304" pitchFamily="18" charset="0"/>
              </a:rPr>
              <a:t>oryzae</a:t>
            </a:r>
            <a:r>
              <a:rPr lang="fr-FR" sz="1200" dirty="0">
                <a:effectLst/>
                <a:latin typeface="Verdana" panose="020B0604030504040204" pitchFamily="34" charset="0"/>
                <a:ea typeface="Calibri" panose="020F0502020204030204" pitchFamily="34" charset="0"/>
                <a:cs typeface="Times New Roman" panose="02020603050405020304" pitchFamily="18" charset="0"/>
              </a:rPr>
              <a:t>; 7-sporangiophore et sporanges non identifiés. Références modernes : 8- </a:t>
            </a:r>
            <a:r>
              <a:rPr lang="fr-FR" sz="1200" i="1" dirty="0">
                <a:effectLst/>
                <a:latin typeface="Verdana" panose="020B0604030504040204" pitchFamily="34" charset="0"/>
                <a:ea typeface="Calibri" panose="020F0502020204030204" pitchFamily="34" charset="0"/>
                <a:cs typeface="Times New Roman" panose="02020603050405020304" pitchFamily="18" charset="0"/>
              </a:rPr>
              <a:t>Mucor sp</a:t>
            </a:r>
            <a:r>
              <a:rPr lang="fr-FR" sz="1200" dirty="0">
                <a:effectLst/>
                <a:latin typeface="Verdana" panose="020B0604030504040204" pitchFamily="34" charset="0"/>
                <a:ea typeface="Calibri" panose="020F0502020204030204" pitchFamily="34" charset="0"/>
                <a:cs typeface="Times New Roman" panose="02020603050405020304" pitchFamily="18" charset="0"/>
              </a:rPr>
              <a:t>.; 9-</a:t>
            </a:r>
            <a:r>
              <a:rPr lang="fr-FR" sz="1200" i="1" dirty="0">
                <a:effectLst/>
                <a:latin typeface="Verdana" panose="020B0604030504040204" pitchFamily="34" charset="0"/>
                <a:ea typeface="Calibri" panose="020F0502020204030204" pitchFamily="34" charset="0"/>
                <a:cs typeface="Times New Roman" panose="02020603050405020304" pitchFamily="18" charset="0"/>
              </a:rPr>
              <a:t>A. </a:t>
            </a:r>
            <a:r>
              <a:rPr lang="fr-FR" sz="1200" i="1" dirty="0" err="1">
                <a:effectLst/>
                <a:latin typeface="Verdana" panose="020B0604030504040204" pitchFamily="34" charset="0"/>
                <a:ea typeface="Calibri" panose="020F0502020204030204" pitchFamily="34" charset="0"/>
                <a:cs typeface="Times New Roman" panose="02020603050405020304" pitchFamily="18" charset="0"/>
              </a:rPr>
              <a:t>oryzae</a:t>
            </a:r>
            <a:r>
              <a:rPr lang="fr-FR" sz="1200" dirty="0">
                <a:effectLst/>
                <a:latin typeface="Verdana" panose="020B0604030504040204" pitchFamily="34" charset="0"/>
                <a:ea typeface="Calibri" panose="020F0502020204030204" pitchFamily="34" charset="0"/>
                <a:cs typeface="Times New Roman" panose="02020603050405020304" pitchFamily="18" charset="0"/>
              </a:rPr>
              <a:t>; 10- </a:t>
            </a:r>
            <a:r>
              <a:rPr lang="fr-FR" sz="1200" i="1" dirty="0">
                <a:effectLst/>
                <a:latin typeface="Verdana" panose="020B0604030504040204" pitchFamily="34" charset="0"/>
                <a:ea typeface="Calibri" panose="020F0502020204030204" pitchFamily="34" charset="0"/>
                <a:cs typeface="Times New Roman" panose="02020603050405020304" pitchFamily="18" charset="0"/>
              </a:rPr>
              <a:t>S. cerevisiae</a:t>
            </a:r>
            <a:r>
              <a:rPr lang="fr-FR" sz="1200" dirty="0">
                <a:effectLst/>
                <a:latin typeface="Verdana" panose="020B0604030504040204" pitchFamily="34" charset="0"/>
                <a:ea typeface="Calibri" panose="020F0502020204030204" pitchFamily="34" charset="0"/>
                <a:cs typeface="Times New Roman" panose="02020603050405020304" pitchFamily="18" charset="0"/>
              </a:rPr>
              <a:t> (ovales) et spores d’</a:t>
            </a:r>
            <a:r>
              <a:rPr lang="fr-FR" sz="1200" i="1" dirty="0">
                <a:effectLst/>
                <a:latin typeface="Verdana" panose="020B0604030504040204" pitchFamily="34" charset="0"/>
                <a:ea typeface="Calibri" panose="020F0502020204030204" pitchFamily="34" charset="0"/>
                <a:cs typeface="Times New Roman" panose="02020603050405020304" pitchFamily="18" charset="0"/>
              </a:rPr>
              <a:t>Aspergillus</a:t>
            </a:r>
            <a:r>
              <a:rPr lang="fr-FR" sz="1200" dirty="0">
                <a:effectLst/>
                <a:latin typeface="Verdana" panose="020B0604030504040204" pitchFamily="34" charset="0"/>
                <a:ea typeface="Calibri" panose="020F0502020204030204" pitchFamily="34" charset="0"/>
                <a:cs typeface="Times New Roman" panose="02020603050405020304" pitchFamily="18" charset="0"/>
              </a:rPr>
              <a:t> (rondes). Echelle 1–4,10=10 μm; 5–9=50 μm.</a:t>
            </a:r>
            <a:endParaRPr lang="en-US" sz="1200" dirty="0">
              <a:latin typeface="Verdana"/>
            </a:endParaRPr>
          </a:p>
        </p:txBody>
      </p:sp>
      <p:sp>
        <p:nvSpPr>
          <p:cNvPr id="13" name="Rectangle 12"/>
          <p:cNvSpPr/>
          <p:nvPr/>
        </p:nvSpPr>
        <p:spPr>
          <a:xfrm>
            <a:off x="890016" y="6955536"/>
            <a:ext cx="1170432" cy="170688"/>
          </a:xfrm>
          <a:prstGeom prst="rect">
            <a:avLst/>
          </a:prstGeom>
        </p:spPr>
        <p:txBody>
          <a:bodyPr wrap="none" lIns="0" tIns="0" rIns="0" bIns="0">
            <a:noAutofit/>
          </a:bodyPr>
          <a:lstStyle/>
          <a:p>
            <a:pPr indent="0"/>
            <a:r>
              <a:rPr lang="en-US" sz="1300">
                <a:latin typeface="Corbel"/>
              </a:rPr>
              <a:t>Christian Berger</a:t>
            </a:r>
          </a:p>
        </p:txBody>
      </p:sp>
      <p:sp>
        <p:nvSpPr>
          <p:cNvPr id="16" name="Rectangle 15">
            <a:extLst>
              <a:ext uri="{FF2B5EF4-FFF2-40B4-BE49-F238E27FC236}">
                <a16:creationId xmlns:a16="http://schemas.microsoft.com/office/drawing/2014/main" id="{6B3C6C7C-E798-4C6B-A54A-B89BC5785114}"/>
              </a:ext>
            </a:extLst>
          </p:cNvPr>
          <p:cNvSpPr/>
          <p:nvPr/>
        </p:nvSpPr>
        <p:spPr>
          <a:xfrm>
            <a:off x="4955489" y="7005550"/>
            <a:ext cx="614597" cy="247305"/>
          </a:xfrm>
          <a:prstGeom prst="rect">
            <a:avLst/>
          </a:prstGeom>
        </p:spPr>
        <p:txBody>
          <a:bodyPr lIns="0" tIns="0" rIns="0" bIns="0">
            <a:noAutofit/>
          </a:bodyPr>
          <a:lstStyle/>
          <a:p>
            <a:pPr algn="ctr">
              <a:spcBef>
                <a:spcPts val="500"/>
              </a:spcBef>
              <a:spcAft>
                <a:spcPts val="400"/>
              </a:spcAft>
            </a:pPr>
            <a:fld id="{D128F0A0-3D42-4739-8285-7A58E6E3978A}" type="slidenum">
              <a:rPr lang="en-US" sz="1400" smtClean="0">
                <a:solidFill>
                  <a:schemeClr val="bg2">
                    <a:lumMod val="50000"/>
                  </a:schemeClr>
                </a:solidFill>
                <a:latin typeface="Arial Rounded MT Bold" panose="020F0704030504030204" pitchFamily="34" charset="0"/>
              </a:rPr>
              <a:t>11</a:t>
            </a:fld>
            <a:endParaRPr lang="en-US" sz="1400" dirty="0">
              <a:solidFill>
                <a:schemeClr val="bg2">
                  <a:lumMod val="50000"/>
                </a:schemeClr>
              </a:solidFill>
              <a:latin typeface="Arial Rounded MT Bold" panose="020F0704030504030204" pitchFamily="34" charset="0"/>
            </a:endParaRPr>
          </a:p>
        </p:txBody>
      </p:sp>
      <p:sp>
        <p:nvSpPr>
          <p:cNvPr id="17" name="Rectangle 16">
            <a:extLst>
              <a:ext uri="{FF2B5EF4-FFF2-40B4-BE49-F238E27FC236}">
                <a16:creationId xmlns:a16="http://schemas.microsoft.com/office/drawing/2014/main" id="{BDF67AFF-E3DF-4EEC-9984-CFAC0E44D235}"/>
              </a:ext>
            </a:extLst>
          </p:cNvPr>
          <p:cNvSpPr/>
          <p:nvPr/>
        </p:nvSpPr>
        <p:spPr>
          <a:xfrm>
            <a:off x="9199675" y="7005551"/>
            <a:ext cx="362712" cy="143256"/>
          </a:xfrm>
          <a:prstGeom prst="rect">
            <a:avLst/>
          </a:prstGeom>
        </p:spPr>
        <p:txBody>
          <a:bodyPr wrap="none" lIns="0" tIns="0" rIns="0" bIns="0">
            <a:noAutofit/>
          </a:bodyPr>
          <a:lstStyle/>
          <a:p>
            <a:pPr indent="0"/>
            <a:r>
              <a:rPr lang="en-US" sz="1050" dirty="0">
                <a:solidFill>
                  <a:srgbClr val="4472C4"/>
                </a:solidFill>
                <a:latin typeface="Verdana"/>
              </a:rPr>
              <a:t>2021</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p:cNvSpPr/>
          <p:nvPr/>
        </p:nvSpPr>
        <p:spPr>
          <a:xfrm>
            <a:off x="890016" y="6955536"/>
            <a:ext cx="1170432" cy="170688"/>
          </a:xfrm>
          <a:prstGeom prst="rect">
            <a:avLst/>
          </a:prstGeom>
        </p:spPr>
        <p:txBody>
          <a:bodyPr wrap="none" lIns="0" tIns="0" rIns="0" bIns="0">
            <a:noAutofit/>
          </a:bodyPr>
          <a:lstStyle/>
          <a:p>
            <a:pPr indent="0"/>
            <a:r>
              <a:rPr lang="en-US" sz="1300" dirty="0">
                <a:latin typeface="Corbel"/>
              </a:rPr>
              <a:t>Christian Berger</a:t>
            </a:r>
          </a:p>
        </p:txBody>
      </p:sp>
      <p:sp>
        <p:nvSpPr>
          <p:cNvPr id="13" name="ZoneTexte 12">
            <a:extLst>
              <a:ext uri="{FF2B5EF4-FFF2-40B4-BE49-F238E27FC236}">
                <a16:creationId xmlns:a16="http://schemas.microsoft.com/office/drawing/2014/main" id="{6A17B27B-BD56-4FFB-9646-12C51C81B5C6}"/>
              </a:ext>
            </a:extLst>
          </p:cNvPr>
          <p:cNvSpPr txBox="1"/>
          <p:nvPr/>
        </p:nvSpPr>
        <p:spPr>
          <a:xfrm>
            <a:off x="742169" y="1400371"/>
            <a:ext cx="9222712" cy="5221814"/>
          </a:xfrm>
          <a:prstGeom prst="rect">
            <a:avLst/>
          </a:prstGeom>
          <a:noFill/>
        </p:spPr>
        <p:txBody>
          <a:bodyPr wrap="square">
            <a:spAutoFit/>
          </a:bodyPr>
          <a:lstStyle/>
          <a:p>
            <a:pPr algn="just">
              <a:lnSpc>
                <a:spcPct val="107000"/>
              </a:lnSpc>
            </a:pPr>
            <a:r>
              <a:rPr lang="fr-FR" sz="1400" dirty="0">
                <a:effectLst/>
                <a:latin typeface="Verdana" panose="020B0604030504040204" pitchFamily="34" charset="0"/>
                <a:ea typeface="Calibri" panose="020F0502020204030204" pitchFamily="34" charset="0"/>
                <a:cs typeface="Times New Roman" panose="02020603050405020304" pitchFamily="18" charset="0"/>
              </a:rPr>
              <a:t>Les 6 méthodes de brassage avec les schémas présentés ici :</a:t>
            </a:r>
          </a:p>
          <a:p>
            <a:pPr algn="ctr">
              <a:lnSpc>
                <a:spcPct val="107000"/>
              </a:lnSpc>
              <a:spcAft>
                <a:spcPts val="800"/>
              </a:spcAft>
            </a:pPr>
            <a:r>
              <a:rPr lang="fr-FR"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2"/>
              </a:rPr>
              <a:t>beer-studies.com/fr/Fondamentaux/Six-</a:t>
            </a:r>
            <a:r>
              <a:rPr lang="fr-FR" sz="1400" u="sng" dirty="0" err="1">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2"/>
              </a:rPr>
              <a:t>methodes</a:t>
            </a:r>
            <a:r>
              <a:rPr lang="fr-FR"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2"/>
              </a:rPr>
              <a:t>-brassage</a:t>
            </a:r>
            <a:endParaRPr lang="fr-FR" sz="1400" dirty="0">
              <a:effectLst/>
              <a:latin typeface="Verdana" panose="020B060403050404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Bières archaïques (dossiers archéologiques Chine, Egypte, Asie de l’ouest, Europe, Amérique du sud) : </a:t>
            </a:r>
            <a:r>
              <a:rPr lang="fr-FR"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3"/>
              </a:rPr>
              <a:t>beer-studies.com/fr/Histoire_generale/Naissance-brasserie/</a:t>
            </a:r>
            <a:r>
              <a:rPr lang="fr-FR" sz="1400" u="sng" dirty="0" err="1">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3"/>
              </a:rPr>
              <a:t>Bieres-archaiques</a:t>
            </a:r>
            <a:endParaRPr lang="fr-FR" sz="1400" dirty="0">
              <a:effectLst/>
              <a:latin typeface="Verdana" panose="020B060403050404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Le socle des boissons fermentées combinées primitives :</a:t>
            </a:r>
          </a:p>
          <a:p>
            <a:pPr algn="just">
              <a:lnSpc>
                <a:spcPct val="107000"/>
              </a:lnSpc>
              <a:spcAft>
                <a:spcPts val="800"/>
              </a:spcAft>
            </a:pPr>
            <a:r>
              <a:rPr lang="fr-FR"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4"/>
              </a:rPr>
              <a:t>beer-studies.com/fr/Histoire_generale/Naissance-brasserie/Boissons-</a:t>
            </a:r>
            <a:r>
              <a:rPr lang="fr-FR" sz="1400" u="sng" dirty="0" err="1">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4"/>
              </a:rPr>
              <a:t>fermentees</a:t>
            </a:r>
            <a:r>
              <a:rPr lang="fr-FR"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4"/>
              </a:rPr>
              <a:t>-mixtes</a:t>
            </a:r>
            <a:endParaRPr lang="fr-FR" sz="1400" dirty="0">
              <a:effectLst/>
              <a:latin typeface="Verdana" panose="020B060403050404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Les ferments amylolytiques dans l’Inde ancienne :</a:t>
            </a:r>
          </a:p>
          <a:p>
            <a:pPr algn="just">
              <a:lnSpc>
                <a:spcPct val="107000"/>
              </a:lnSpc>
              <a:spcAft>
                <a:spcPts val="800"/>
              </a:spcAft>
            </a:pPr>
            <a:r>
              <a:rPr lang="fr-FR"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5"/>
              </a:rPr>
              <a:t>beer-studies.com/fr/Histoire_generale/Brasserie-premiers-empires/Empire-indien-Maurya/Vente-ferments-</a:t>
            </a:r>
            <a:r>
              <a:rPr lang="fr-FR" sz="1400" u="sng" dirty="0" err="1">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5"/>
              </a:rPr>
              <a:t>dreches</a:t>
            </a:r>
            <a:r>
              <a:rPr lang="fr-FR" sz="1400" dirty="0">
                <a:effectLst/>
                <a:latin typeface="Verdana" panose="020B060403050404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Dossier du gruit (moyen âge) : </a:t>
            </a:r>
            <a:r>
              <a:rPr lang="fr-FR"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6"/>
              </a:rPr>
              <a:t>beer-studies.com/fr/</a:t>
            </a:r>
            <a:r>
              <a:rPr lang="fr-FR" sz="1400" u="sng" dirty="0" err="1">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6"/>
              </a:rPr>
              <a:t>etudes-avancees</a:t>
            </a:r>
            <a:r>
              <a:rPr lang="fr-FR"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6"/>
              </a:rPr>
              <a:t>/</a:t>
            </a:r>
            <a:r>
              <a:rPr lang="fr-FR" sz="1400" u="sng" dirty="0" err="1">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6"/>
              </a:rPr>
              <a:t>biere_carolingienne</a:t>
            </a:r>
            <a:r>
              <a:rPr lang="fr-FR" sz="1400" dirty="0">
                <a:effectLst/>
                <a:latin typeface="Verdana" panose="020B060403050404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Les bières brassées par amylolyse acide de l’empire ottoman : </a:t>
            </a:r>
            <a:r>
              <a:rPr lang="fr-FR"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7"/>
              </a:rPr>
              <a:t>beer-studies.com/fr/Histoire_generale/</a:t>
            </a:r>
            <a:r>
              <a:rPr lang="fr-FR" sz="1400" u="sng" dirty="0" err="1">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7"/>
              </a:rPr>
              <a:t>Biere</a:t>
            </a:r>
            <a:r>
              <a:rPr lang="fr-FR"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7"/>
              </a:rPr>
              <a:t>-religions/Islam-abstinence-alcool/</a:t>
            </a:r>
            <a:r>
              <a:rPr lang="fr-FR" sz="1400" u="sng" dirty="0" err="1">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7"/>
              </a:rPr>
              <a:t>Biere</a:t>
            </a:r>
            <a:r>
              <a:rPr lang="fr-FR"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7"/>
              </a:rPr>
              <a:t>-tradition-ottoman</a:t>
            </a:r>
            <a:r>
              <a:rPr lang="fr-FR" sz="1400" dirty="0">
                <a:effectLst/>
                <a:latin typeface="Verdana" panose="020B060403050404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Les ferments amylolytiques en Afrique :</a:t>
            </a:r>
          </a:p>
          <a:p>
            <a:pPr algn="just">
              <a:lnSpc>
                <a:spcPct val="107000"/>
              </a:lnSpc>
              <a:spcAft>
                <a:spcPts val="800"/>
              </a:spcAft>
            </a:pPr>
            <a:r>
              <a:rPr lang="fr-FR"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8"/>
              </a:rPr>
              <a:t>beer-studies.com/fr/</a:t>
            </a:r>
            <a:r>
              <a:rPr lang="fr-FR" sz="1400" u="sng" dirty="0" err="1">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8"/>
              </a:rPr>
              <a:t>explorer?geo</a:t>
            </a:r>
            <a:r>
              <a:rPr lang="fr-FR"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8"/>
              </a:rPr>
              <a:t>=85&amp;chrono=500&amp;theme=220</a:t>
            </a:r>
            <a:r>
              <a:rPr lang="fr-FR" sz="1400" dirty="0">
                <a:effectLst/>
                <a:latin typeface="Verdana" panose="020B060403050404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Les plantes amylolytiques en Afrique :</a:t>
            </a:r>
          </a:p>
          <a:p>
            <a:pPr algn="just">
              <a:lnSpc>
                <a:spcPct val="107000"/>
              </a:lnSpc>
              <a:spcAft>
                <a:spcPts val="800"/>
              </a:spcAft>
            </a:pPr>
            <a:r>
              <a:rPr lang="fr-FR"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9"/>
              </a:rPr>
              <a:t>beer-studies.com/fr/</a:t>
            </a:r>
            <a:r>
              <a:rPr lang="fr-FR" sz="1400" u="sng" dirty="0" err="1">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9"/>
              </a:rPr>
              <a:t>explorer?geo</a:t>
            </a:r>
            <a:r>
              <a:rPr lang="fr-FR"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9"/>
              </a:rPr>
              <a:t>=84&amp;chrono=505&amp;theme=517</a:t>
            </a:r>
            <a:r>
              <a:rPr lang="fr-FR" sz="1400" dirty="0">
                <a:effectLst/>
                <a:latin typeface="Verdana" panose="020B060403050404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Bibliographie des techniques de brassage: </a:t>
            </a:r>
            <a:r>
              <a:rPr lang="fr-FR" sz="1400" dirty="0">
                <a:effectLst/>
                <a:latin typeface="Verdana" panose="020B0604030504040204" pitchFamily="34" charset="0"/>
                <a:ea typeface="Calibri" panose="020F0502020204030204" pitchFamily="34" charset="0"/>
                <a:cs typeface="Times New Roman" panose="02020603050405020304" pitchFamily="18" charset="0"/>
                <a:hlinkClick r:id="rId10"/>
              </a:rPr>
              <a:t>beer-studies.com/fr/Ressources/Techniques-et-sciences</a:t>
            </a:r>
            <a:endParaRPr lang="fr-FR" sz="140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14" name="ZoneTexte 13">
            <a:extLst>
              <a:ext uri="{FF2B5EF4-FFF2-40B4-BE49-F238E27FC236}">
                <a16:creationId xmlns:a16="http://schemas.microsoft.com/office/drawing/2014/main" id="{6E65382F-739A-4F57-A1AD-8CA036DE7516}"/>
              </a:ext>
            </a:extLst>
          </p:cNvPr>
          <p:cNvSpPr txBox="1"/>
          <p:nvPr/>
        </p:nvSpPr>
        <p:spPr>
          <a:xfrm>
            <a:off x="1641760" y="681201"/>
            <a:ext cx="7626927" cy="302519"/>
          </a:xfrm>
          <a:prstGeom prst="rect">
            <a:avLst/>
          </a:prstGeom>
          <a:gradFill>
            <a:gsLst>
              <a:gs pos="28000">
                <a:schemeClr val="accent6">
                  <a:lumMod val="20000"/>
                  <a:lumOff val="80000"/>
                  <a:alpha val="49000"/>
                </a:schemeClr>
              </a:gs>
              <a:gs pos="74000">
                <a:schemeClr val="bg2"/>
              </a:gs>
              <a:gs pos="83000">
                <a:srgbClr val="F1E6A1"/>
              </a:gs>
              <a:gs pos="100000">
                <a:schemeClr val="accent6">
                  <a:lumMod val="40000"/>
                  <a:lumOff val="60000"/>
                </a:schemeClr>
              </a:gs>
            </a:gsLst>
            <a:lin ang="5400000" scaled="1"/>
          </a:gradFill>
        </p:spPr>
        <p:txBody>
          <a:bodyPr wrap="square">
            <a:spAutoFit/>
          </a:bodyPr>
          <a:lstStyle/>
          <a:p>
            <a:pPr algn="ctr">
              <a:lnSpc>
                <a:spcPct val="107000"/>
              </a:lnSpc>
              <a:spcAft>
                <a:spcPts val="8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Quelques liens sur </a:t>
            </a:r>
            <a:r>
              <a:rPr lang="fr-FR"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11"/>
              </a:rPr>
              <a:t>beer-studies</a:t>
            </a:r>
            <a:r>
              <a:rPr lang="fr-FR" sz="1400" dirty="0">
                <a:effectLst/>
                <a:latin typeface="Verdana" panose="020B0604030504040204" pitchFamily="34" charset="0"/>
                <a:ea typeface="Calibri" panose="020F0502020204030204" pitchFamily="34" charset="0"/>
                <a:cs typeface="Times New Roman" panose="02020603050405020304" pitchFamily="18" charset="0"/>
              </a:rPr>
              <a:t> (contenu libre de droits, sauf mention explicite)</a:t>
            </a:r>
          </a:p>
        </p:txBody>
      </p:sp>
      <p:sp>
        <p:nvSpPr>
          <p:cNvPr id="15" name="Rectangle 14">
            <a:extLst>
              <a:ext uri="{FF2B5EF4-FFF2-40B4-BE49-F238E27FC236}">
                <a16:creationId xmlns:a16="http://schemas.microsoft.com/office/drawing/2014/main" id="{0E62BD08-7DA4-45F5-B6E7-977CA4C2A4F1}"/>
              </a:ext>
            </a:extLst>
          </p:cNvPr>
          <p:cNvSpPr/>
          <p:nvPr/>
        </p:nvSpPr>
        <p:spPr>
          <a:xfrm>
            <a:off x="9189284" y="6992250"/>
            <a:ext cx="362712" cy="143256"/>
          </a:xfrm>
          <a:prstGeom prst="rect">
            <a:avLst/>
          </a:prstGeom>
        </p:spPr>
        <p:txBody>
          <a:bodyPr wrap="none" lIns="0" tIns="0" rIns="0" bIns="0">
            <a:noAutofit/>
          </a:bodyPr>
          <a:lstStyle/>
          <a:p>
            <a:pPr indent="0"/>
            <a:r>
              <a:rPr lang="en-US" sz="1050" dirty="0">
                <a:solidFill>
                  <a:srgbClr val="4472C4"/>
                </a:solidFill>
                <a:latin typeface="Verdana"/>
              </a:rPr>
              <a:t>2021</a:t>
            </a:r>
          </a:p>
        </p:txBody>
      </p:sp>
      <p:sp>
        <p:nvSpPr>
          <p:cNvPr id="6" name="Rectangle 5">
            <a:extLst>
              <a:ext uri="{FF2B5EF4-FFF2-40B4-BE49-F238E27FC236}">
                <a16:creationId xmlns:a16="http://schemas.microsoft.com/office/drawing/2014/main" id="{91F5BB21-FFA4-4E09-9D82-56083799D92D}"/>
              </a:ext>
            </a:extLst>
          </p:cNvPr>
          <p:cNvSpPr/>
          <p:nvPr/>
        </p:nvSpPr>
        <p:spPr>
          <a:xfrm>
            <a:off x="4955489" y="6955536"/>
            <a:ext cx="614597" cy="348996"/>
          </a:xfrm>
          <a:prstGeom prst="rect">
            <a:avLst/>
          </a:prstGeom>
        </p:spPr>
        <p:txBody>
          <a:bodyPr lIns="0" tIns="0" rIns="0" bIns="0">
            <a:noAutofit/>
          </a:bodyPr>
          <a:lstStyle/>
          <a:p>
            <a:pPr algn="ctr">
              <a:spcBef>
                <a:spcPts val="500"/>
              </a:spcBef>
              <a:spcAft>
                <a:spcPts val="400"/>
              </a:spcAft>
            </a:pPr>
            <a:fld id="{D128F0A0-3D42-4739-8285-7A58E6E3978A}" type="slidenum">
              <a:rPr lang="en-US" sz="1400" smtClean="0">
                <a:solidFill>
                  <a:schemeClr val="bg2">
                    <a:lumMod val="50000"/>
                  </a:schemeClr>
                </a:solidFill>
                <a:latin typeface="Arial Rounded MT Bold" panose="020F0704030504030204" pitchFamily="34" charset="0"/>
              </a:rPr>
              <a:t>12</a:t>
            </a:fld>
            <a:endParaRPr lang="en-US" sz="1400" dirty="0">
              <a:solidFill>
                <a:schemeClr val="bg2">
                  <a:lumMod val="50000"/>
                </a:schemeClr>
              </a:solidFill>
              <a:latin typeface="Arial Rounded MT Bold" panose="020F070403050403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2"/>
          <p:cNvSpPr/>
          <p:nvPr/>
        </p:nvSpPr>
        <p:spPr>
          <a:xfrm>
            <a:off x="949931" y="1140310"/>
            <a:ext cx="3474166" cy="170688"/>
          </a:xfrm>
          <a:prstGeom prst="rect">
            <a:avLst/>
          </a:prstGeom>
        </p:spPr>
        <p:txBody>
          <a:bodyPr wrap="none" lIns="0" tIns="0" rIns="0" bIns="0">
            <a:noAutofit/>
          </a:bodyPr>
          <a:lstStyle/>
          <a:p>
            <a:pPr indent="0" algn="ctr">
              <a:spcAft>
                <a:spcPts val="3990"/>
              </a:spcAft>
            </a:pPr>
            <a:r>
              <a:rPr lang="fr-FR" sz="1400" u="sng" dirty="0">
                <a:latin typeface="Verdana"/>
              </a:rPr>
              <a:t>Méthode n° 1 : les amylases salivaires.</a:t>
            </a:r>
          </a:p>
        </p:txBody>
      </p:sp>
      <p:sp>
        <p:nvSpPr>
          <p:cNvPr id="4" name="Rectangle 3"/>
          <p:cNvSpPr/>
          <p:nvPr/>
        </p:nvSpPr>
        <p:spPr>
          <a:xfrm>
            <a:off x="890016" y="1942060"/>
            <a:ext cx="3534080" cy="4032713"/>
          </a:xfrm>
          <a:prstGeom prst="rect">
            <a:avLst/>
          </a:prstGeom>
        </p:spPr>
        <p:txBody>
          <a:bodyPr wrap="square" lIns="0" tIns="0" rIns="0" bIns="0">
            <a:noAutofit/>
          </a:bodyPr>
          <a:lstStyle/>
          <a:p>
            <a:pPr indent="0" algn="just">
              <a:spcBef>
                <a:spcPts val="3990"/>
              </a:spcBef>
              <a:spcAft>
                <a:spcPts val="4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La salive humaine et celle de certains mammifères contient une puissante enzyme, la ptyaline. Mâcher ou insaliver des boulettes d’amidon cuit (empois) est une méthode de saccharification très efficace. Le procédé est relativement simple.</a:t>
            </a:r>
          </a:p>
          <a:p>
            <a:pPr indent="0" algn="just">
              <a:spcBef>
                <a:spcPts val="500"/>
              </a:spcBef>
              <a:spcAft>
                <a:spcPts val="4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Une fraction de l’amidon cuit (env. 5 à 10%) est mâchée, insalivée et recrachée dans la masse des 90%. L’action de la ptyaline suffit à saccharifier la totalité.</a:t>
            </a:r>
          </a:p>
          <a:p>
            <a:pPr indent="0" algn="just">
              <a:spcBef>
                <a:spcPts val="500"/>
              </a:spcBef>
              <a:spcAft>
                <a:spcPts val="4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La liquéfaction de la masse et son goût sucré servent d’indicateurs pour passer à la phase de la fermentation alcoolique (et lactique) spontanée ou provoquée.</a:t>
            </a:r>
            <a:endParaRPr lang="en-US" sz="1400" dirty="0">
              <a:latin typeface="Verdana"/>
            </a:endParaRPr>
          </a:p>
        </p:txBody>
      </p:sp>
      <p:sp>
        <p:nvSpPr>
          <p:cNvPr id="7" name="Rectangle 6"/>
          <p:cNvSpPr/>
          <p:nvPr/>
        </p:nvSpPr>
        <p:spPr>
          <a:xfrm>
            <a:off x="890016" y="6955536"/>
            <a:ext cx="1170432" cy="170688"/>
          </a:xfrm>
          <a:prstGeom prst="rect">
            <a:avLst/>
          </a:prstGeom>
        </p:spPr>
        <p:txBody>
          <a:bodyPr wrap="none" lIns="0" tIns="0" rIns="0" bIns="0">
            <a:noAutofit/>
          </a:bodyPr>
          <a:lstStyle/>
          <a:p>
            <a:pPr indent="0"/>
            <a:r>
              <a:rPr lang="en-US" sz="1300" dirty="0">
                <a:latin typeface="Corbel"/>
              </a:rPr>
              <a:t>Christian Berger</a:t>
            </a:r>
          </a:p>
        </p:txBody>
      </p:sp>
      <p:sp>
        <p:nvSpPr>
          <p:cNvPr id="11" name="Rectangle 10">
            <a:extLst>
              <a:ext uri="{FF2B5EF4-FFF2-40B4-BE49-F238E27FC236}">
                <a16:creationId xmlns:a16="http://schemas.microsoft.com/office/drawing/2014/main" id="{CBAE59DB-0B97-4AEB-85F3-313E0626DE02}"/>
              </a:ext>
            </a:extLst>
          </p:cNvPr>
          <p:cNvSpPr/>
          <p:nvPr/>
        </p:nvSpPr>
        <p:spPr>
          <a:xfrm>
            <a:off x="9189284" y="7054596"/>
            <a:ext cx="362712" cy="143256"/>
          </a:xfrm>
          <a:prstGeom prst="rect">
            <a:avLst/>
          </a:prstGeom>
        </p:spPr>
        <p:txBody>
          <a:bodyPr wrap="none" lIns="0" tIns="0" rIns="0" bIns="0">
            <a:noAutofit/>
          </a:bodyPr>
          <a:lstStyle/>
          <a:p>
            <a:pPr indent="0"/>
            <a:r>
              <a:rPr lang="en-US" sz="1050" dirty="0">
                <a:solidFill>
                  <a:srgbClr val="4472C4"/>
                </a:solidFill>
                <a:latin typeface="Verdana"/>
              </a:rPr>
              <a:t>2021</a:t>
            </a:r>
          </a:p>
        </p:txBody>
      </p:sp>
      <p:pic>
        <p:nvPicPr>
          <p:cNvPr id="5" name="Image 4">
            <a:extLst>
              <a:ext uri="{FF2B5EF4-FFF2-40B4-BE49-F238E27FC236}">
                <a16:creationId xmlns:a16="http://schemas.microsoft.com/office/drawing/2014/main" id="{BE246969-346A-4A9F-A31A-CFBF0AB7E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602672"/>
            <a:ext cx="4772597" cy="6234473"/>
          </a:xfrm>
          <a:prstGeom prst="rect">
            <a:avLst/>
          </a:prstGeom>
        </p:spPr>
      </p:pic>
      <p:sp>
        <p:nvSpPr>
          <p:cNvPr id="8" name="Rectangle 7">
            <a:extLst>
              <a:ext uri="{FF2B5EF4-FFF2-40B4-BE49-F238E27FC236}">
                <a16:creationId xmlns:a16="http://schemas.microsoft.com/office/drawing/2014/main" id="{6E1F986F-D443-4D61-89C6-F4CB87C8030F}"/>
              </a:ext>
            </a:extLst>
          </p:cNvPr>
          <p:cNvSpPr/>
          <p:nvPr/>
        </p:nvSpPr>
        <p:spPr>
          <a:xfrm>
            <a:off x="4955489" y="6955536"/>
            <a:ext cx="614597" cy="348996"/>
          </a:xfrm>
          <a:prstGeom prst="rect">
            <a:avLst/>
          </a:prstGeom>
        </p:spPr>
        <p:txBody>
          <a:bodyPr lIns="0" tIns="0" rIns="0" bIns="0">
            <a:noAutofit/>
          </a:bodyPr>
          <a:lstStyle/>
          <a:p>
            <a:pPr algn="ctr">
              <a:spcBef>
                <a:spcPts val="500"/>
              </a:spcBef>
              <a:spcAft>
                <a:spcPts val="400"/>
              </a:spcAft>
            </a:pPr>
            <a:fld id="{D128F0A0-3D42-4739-8285-7A58E6E3978A}" type="slidenum">
              <a:rPr lang="en-US" sz="1400" smtClean="0">
                <a:solidFill>
                  <a:schemeClr val="bg2">
                    <a:lumMod val="50000"/>
                  </a:schemeClr>
                </a:solidFill>
                <a:latin typeface="Arial Rounded MT Bold" panose="020F0704030504030204" pitchFamily="34" charset="0"/>
              </a:rPr>
              <a:t>2</a:t>
            </a:fld>
            <a:endParaRPr lang="en-US" sz="1400" dirty="0">
              <a:solidFill>
                <a:schemeClr val="bg2">
                  <a:lumMod val="50000"/>
                </a:schemeClr>
              </a:solidFill>
              <a:latin typeface="Arial Rounded MT Bold" panose="020F070403050403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5"/>
          <p:cNvSpPr/>
          <p:nvPr/>
        </p:nvSpPr>
        <p:spPr>
          <a:xfrm>
            <a:off x="890016" y="6955536"/>
            <a:ext cx="1170432" cy="170688"/>
          </a:xfrm>
          <a:prstGeom prst="rect">
            <a:avLst/>
          </a:prstGeom>
        </p:spPr>
        <p:txBody>
          <a:bodyPr wrap="none" lIns="0" tIns="0" rIns="0" bIns="0">
            <a:noAutofit/>
          </a:bodyPr>
          <a:lstStyle/>
          <a:p>
            <a:pPr indent="0"/>
            <a:r>
              <a:rPr lang="en-US" sz="1300" dirty="0">
                <a:latin typeface="Corbel"/>
              </a:rPr>
              <a:t>Christian Berger</a:t>
            </a:r>
          </a:p>
        </p:txBody>
      </p:sp>
      <p:sp>
        <p:nvSpPr>
          <p:cNvPr id="9" name="Rectangle 8">
            <a:extLst>
              <a:ext uri="{FF2B5EF4-FFF2-40B4-BE49-F238E27FC236}">
                <a16:creationId xmlns:a16="http://schemas.microsoft.com/office/drawing/2014/main" id="{BA1400D0-DA8C-4882-A678-CC8DF0366506}"/>
              </a:ext>
            </a:extLst>
          </p:cNvPr>
          <p:cNvSpPr/>
          <p:nvPr/>
        </p:nvSpPr>
        <p:spPr>
          <a:xfrm>
            <a:off x="913563" y="2087533"/>
            <a:ext cx="3546902" cy="4240531"/>
          </a:xfrm>
          <a:prstGeom prst="rect">
            <a:avLst/>
          </a:prstGeom>
        </p:spPr>
        <p:txBody>
          <a:bodyPr wrap="square" lIns="0" tIns="0" rIns="0" bIns="0">
            <a:noAutofit/>
          </a:bodyPr>
          <a:lstStyle/>
          <a:p>
            <a:pPr indent="0" algn="just">
              <a:spcBef>
                <a:spcPts val="500"/>
              </a:spcBef>
              <a:spcAft>
                <a:spcPts val="4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La germination des graines de céréales génère naturellement des amylases, parmi d’autres enzymes, qui transforment l’amidon de l’albumen en sucres. Ici, pas de cuisson préalable. </a:t>
            </a:r>
            <a:r>
              <a:rPr lang="fr-FR" sz="1400" dirty="0">
                <a:latin typeface="Verdana" panose="020B0604030504040204" pitchFamily="34" charset="0"/>
                <a:ea typeface="Calibri" panose="020F0502020204030204" pitchFamily="34" charset="0"/>
                <a:cs typeface="Times New Roman" panose="02020603050405020304" pitchFamily="18" charset="0"/>
              </a:rPr>
              <a:t>Des enzymes protéolytiques réduisent l’enveloppe des granules d’amidon. </a:t>
            </a:r>
            <a:r>
              <a:rPr lang="fr-FR" sz="1400" dirty="0">
                <a:effectLst/>
                <a:latin typeface="Verdana" panose="020B0604030504040204" pitchFamily="34" charset="0"/>
                <a:ea typeface="Calibri" panose="020F0502020204030204" pitchFamily="34" charset="0"/>
                <a:cs typeface="Times New Roman" panose="02020603050405020304" pitchFamily="18" charset="0"/>
              </a:rPr>
              <a:t>Cette méthode aussi ancienne que l’insalivation correspond à la confection du malt.</a:t>
            </a:r>
          </a:p>
          <a:p>
            <a:pPr indent="0" algn="just">
              <a:spcBef>
                <a:spcPts val="500"/>
              </a:spcBef>
              <a:spcAft>
                <a:spcPts val="4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Après 4 à 7 jours de germination, le séchage des grains stoppe toute action enzymatique. Le grain obtenu est le malt. Secs et dégermés, les grains de malt se conservent longtemps (plusieurs années) jusqu’au moment du brassage proprement dit par infusion ou décoction du malt concassé dans l’eau chaude.</a:t>
            </a:r>
            <a:endParaRPr lang="en-US" sz="1400" dirty="0">
              <a:latin typeface="Verdana"/>
            </a:endParaRPr>
          </a:p>
        </p:txBody>
      </p:sp>
      <p:sp>
        <p:nvSpPr>
          <p:cNvPr id="10" name="Rectangle 9">
            <a:extLst>
              <a:ext uri="{FF2B5EF4-FFF2-40B4-BE49-F238E27FC236}">
                <a16:creationId xmlns:a16="http://schemas.microsoft.com/office/drawing/2014/main" id="{AD639B6A-DE8B-46A3-BF79-BEE383062DC7}"/>
              </a:ext>
            </a:extLst>
          </p:cNvPr>
          <p:cNvSpPr/>
          <p:nvPr/>
        </p:nvSpPr>
        <p:spPr>
          <a:xfrm>
            <a:off x="949931" y="1140310"/>
            <a:ext cx="3474166" cy="501454"/>
          </a:xfrm>
          <a:prstGeom prst="rect">
            <a:avLst/>
          </a:prstGeom>
        </p:spPr>
        <p:txBody>
          <a:bodyPr wrap="square" lIns="0" tIns="0" rIns="0" bIns="0">
            <a:noAutofit/>
          </a:bodyPr>
          <a:lstStyle/>
          <a:p>
            <a:pPr indent="0" algn="ctr">
              <a:spcAft>
                <a:spcPts val="3990"/>
              </a:spcAft>
            </a:pPr>
            <a:r>
              <a:rPr lang="fr-FR" sz="1400" u="sng" dirty="0">
                <a:latin typeface="Verdana"/>
              </a:rPr>
              <a:t>Méthode n° 2 : les amylases des grains des céréales.</a:t>
            </a:r>
          </a:p>
        </p:txBody>
      </p:sp>
      <p:sp>
        <p:nvSpPr>
          <p:cNvPr id="11" name="Rectangle 10">
            <a:extLst>
              <a:ext uri="{FF2B5EF4-FFF2-40B4-BE49-F238E27FC236}">
                <a16:creationId xmlns:a16="http://schemas.microsoft.com/office/drawing/2014/main" id="{67F86407-62B5-4ADE-8D43-590F04769E3E}"/>
              </a:ext>
            </a:extLst>
          </p:cNvPr>
          <p:cNvSpPr/>
          <p:nvPr/>
        </p:nvSpPr>
        <p:spPr>
          <a:xfrm>
            <a:off x="9189284" y="7054596"/>
            <a:ext cx="362712" cy="143256"/>
          </a:xfrm>
          <a:prstGeom prst="rect">
            <a:avLst/>
          </a:prstGeom>
        </p:spPr>
        <p:txBody>
          <a:bodyPr wrap="none" lIns="0" tIns="0" rIns="0" bIns="0">
            <a:noAutofit/>
          </a:bodyPr>
          <a:lstStyle/>
          <a:p>
            <a:pPr indent="0"/>
            <a:r>
              <a:rPr lang="en-US" sz="1050" dirty="0">
                <a:solidFill>
                  <a:srgbClr val="4472C4"/>
                </a:solidFill>
                <a:latin typeface="Verdana"/>
              </a:rPr>
              <a:t>2021</a:t>
            </a:r>
          </a:p>
        </p:txBody>
      </p:sp>
      <p:pic>
        <p:nvPicPr>
          <p:cNvPr id="3" name="Image 2">
            <a:extLst>
              <a:ext uri="{FF2B5EF4-FFF2-40B4-BE49-F238E27FC236}">
                <a16:creationId xmlns:a16="http://schemas.microsoft.com/office/drawing/2014/main" id="{C9A6E4BA-8659-4C60-9D82-8A07F98D7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0765" y="520310"/>
            <a:ext cx="4855304" cy="6264954"/>
          </a:xfrm>
          <a:prstGeom prst="rect">
            <a:avLst/>
          </a:prstGeom>
        </p:spPr>
      </p:pic>
      <p:sp>
        <p:nvSpPr>
          <p:cNvPr id="7" name="Rectangle 6">
            <a:extLst>
              <a:ext uri="{FF2B5EF4-FFF2-40B4-BE49-F238E27FC236}">
                <a16:creationId xmlns:a16="http://schemas.microsoft.com/office/drawing/2014/main" id="{6467EC10-8203-450F-BBB4-FEFFFF1A44A4}"/>
              </a:ext>
            </a:extLst>
          </p:cNvPr>
          <p:cNvSpPr/>
          <p:nvPr/>
        </p:nvSpPr>
        <p:spPr>
          <a:xfrm>
            <a:off x="4955489" y="6955536"/>
            <a:ext cx="614597" cy="348996"/>
          </a:xfrm>
          <a:prstGeom prst="rect">
            <a:avLst/>
          </a:prstGeom>
        </p:spPr>
        <p:txBody>
          <a:bodyPr lIns="0" tIns="0" rIns="0" bIns="0">
            <a:noAutofit/>
          </a:bodyPr>
          <a:lstStyle/>
          <a:p>
            <a:pPr algn="ctr">
              <a:spcBef>
                <a:spcPts val="500"/>
              </a:spcBef>
              <a:spcAft>
                <a:spcPts val="400"/>
              </a:spcAft>
            </a:pPr>
            <a:fld id="{D128F0A0-3D42-4739-8285-7A58E6E3978A}" type="slidenum">
              <a:rPr lang="en-US" sz="1400" smtClean="0">
                <a:solidFill>
                  <a:schemeClr val="bg2">
                    <a:lumMod val="50000"/>
                  </a:schemeClr>
                </a:solidFill>
                <a:latin typeface="Arial Rounded MT Bold" panose="020F0704030504030204" pitchFamily="34" charset="0"/>
              </a:rPr>
              <a:t>3</a:t>
            </a:fld>
            <a:endParaRPr lang="en-US" sz="1400" dirty="0">
              <a:solidFill>
                <a:schemeClr val="bg2">
                  <a:lumMod val="50000"/>
                </a:schemeClr>
              </a:solidFill>
              <a:latin typeface="Arial Rounded MT Bold" panose="020F070403050403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B5851F9-A7D7-4B88-9E85-1830AE042715}"/>
              </a:ext>
            </a:extLst>
          </p:cNvPr>
          <p:cNvSpPr/>
          <p:nvPr/>
        </p:nvSpPr>
        <p:spPr>
          <a:xfrm>
            <a:off x="949934" y="1200991"/>
            <a:ext cx="3474165" cy="5679153"/>
          </a:xfrm>
          <a:prstGeom prst="rect">
            <a:avLst/>
          </a:prstGeom>
        </p:spPr>
        <p:txBody>
          <a:bodyPr wrap="square" lIns="0" tIns="0" rIns="0" bIns="0">
            <a:noAutofit/>
          </a:bodyPr>
          <a:lstStyle/>
          <a:p>
            <a:pPr indent="0" algn="just">
              <a:spcBef>
                <a:spcPts val="500"/>
              </a:spcBef>
              <a:spcAft>
                <a:spcPts val="4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Certains champignons microscopiques produisent des amylases (</a:t>
            </a:r>
            <a:r>
              <a:rPr lang="fr-FR" sz="1400" i="1" dirty="0">
                <a:effectLst/>
                <a:latin typeface="Verdana" panose="020B0604030504040204" pitchFamily="34" charset="0"/>
                <a:ea typeface="Calibri" panose="020F0502020204030204" pitchFamily="34" charset="0"/>
                <a:cs typeface="Times New Roman" panose="02020603050405020304" pitchFamily="18" charset="0"/>
              </a:rPr>
              <a:t>Aspergillus</a:t>
            </a:r>
            <a:r>
              <a:rPr lang="fr-FR" sz="1400" dirty="0">
                <a:effectLst/>
                <a:latin typeface="Verdana" panose="020B0604030504040204" pitchFamily="34" charset="0"/>
                <a:ea typeface="Calibri" panose="020F0502020204030204" pitchFamily="34" charset="0"/>
                <a:cs typeface="Times New Roman" panose="02020603050405020304" pitchFamily="18" charset="0"/>
              </a:rPr>
              <a:t>, </a:t>
            </a:r>
            <a:r>
              <a:rPr lang="fr-FR" sz="1400" i="1" dirty="0">
                <a:effectLst/>
                <a:latin typeface="Verdana" panose="020B0604030504040204" pitchFamily="34" charset="0"/>
                <a:ea typeface="Calibri" panose="020F0502020204030204" pitchFamily="34" charset="0"/>
                <a:cs typeface="Times New Roman" panose="02020603050405020304" pitchFamily="18" charset="0"/>
              </a:rPr>
              <a:t>Mucor</a:t>
            </a:r>
            <a:r>
              <a:rPr lang="fr-FR" sz="1400" dirty="0">
                <a:effectLst/>
                <a:latin typeface="Verdana" panose="020B0604030504040204" pitchFamily="34" charset="0"/>
                <a:ea typeface="Calibri" panose="020F0502020204030204" pitchFamily="34" charset="0"/>
                <a:cs typeface="Times New Roman" panose="02020603050405020304" pitchFamily="18" charset="0"/>
              </a:rPr>
              <a:t>, </a:t>
            </a:r>
            <a:r>
              <a:rPr lang="fr-FR" sz="1400" i="1" dirty="0">
                <a:effectLst/>
                <a:latin typeface="Verdana" panose="020B0604030504040204" pitchFamily="34" charset="0"/>
                <a:ea typeface="Calibri" panose="020F0502020204030204" pitchFamily="34" charset="0"/>
                <a:cs typeface="Times New Roman" panose="02020603050405020304" pitchFamily="18" charset="0"/>
              </a:rPr>
              <a:t>Rhizopus</a:t>
            </a:r>
            <a:r>
              <a:rPr lang="fr-FR" sz="1400" dirty="0">
                <a:effectLst/>
                <a:latin typeface="Verdana" panose="020B0604030504040204" pitchFamily="34" charset="0"/>
                <a:ea typeface="Calibri" panose="020F0502020204030204" pitchFamily="34" charset="0"/>
                <a:cs typeface="Times New Roman" panose="02020603050405020304" pitchFamily="18" charset="0"/>
              </a:rPr>
              <a:t>, </a:t>
            </a:r>
            <a:r>
              <a:rPr lang="fr-FR" sz="1400" i="1" dirty="0">
                <a:effectLst/>
                <a:latin typeface="Verdana" panose="020B0604030504040204" pitchFamily="34" charset="0"/>
                <a:ea typeface="Calibri" panose="020F0502020204030204" pitchFamily="34" charset="0"/>
                <a:cs typeface="Times New Roman" panose="02020603050405020304" pitchFamily="18" charset="0"/>
              </a:rPr>
              <a:t>Monascus</a:t>
            </a:r>
            <a:r>
              <a:rPr lang="fr-FR" sz="1400" dirty="0">
                <a:effectLst/>
                <a:latin typeface="Verdana" panose="020B0604030504040204" pitchFamily="34" charset="0"/>
                <a:ea typeface="Calibri" panose="020F0502020204030204" pitchFamily="34" charset="0"/>
                <a:cs typeface="Times New Roman" panose="02020603050405020304" pitchFamily="18" charset="0"/>
              </a:rPr>
              <a:t>, </a:t>
            </a:r>
            <a:r>
              <a:rPr lang="fr-FR" sz="1400" i="1" dirty="0">
                <a:effectLst/>
                <a:latin typeface="Verdana" panose="020B0604030504040204" pitchFamily="34" charset="0"/>
                <a:ea typeface="Calibri" panose="020F0502020204030204" pitchFamily="34" charset="0"/>
                <a:cs typeface="Times New Roman" panose="02020603050405020304" pitchFamily="18" charset="0"/>
              </a:rPr>
              <a:t>Amylomyces</a:t>
            </a:r>
            <a:r>
              <a:rPr lang="fr-FR" sz="1400" dirty="0">
                <a:effectLst/>
                <a:latin typeface="Verdana" panose="020B0604030504040204" pitchFamily="34" charset="0"/>
                <a:ea typeface="Calibri" panose="020F0502020204030204" pitchFamily="34" charset="0"/>
                <a:cs typeface="Times New Roman" panose="02020603050405020304" pitchFamily="18" charset="0"/>
              </a:rPr>
              <a:t> </a:t>
            </a:r>
            <a:r>
              <a:rPr lang="fr-FR" sz="1400" i="1" dirty="0">
                <a:effectLst/>
                <a:latin typeface="Verdana" panose="020B0604030504040204" pitchFamily="34" charset="0"/>
                <a:ea typeface="Calibri" panose="020F0502020204030204" pitchFamily="34" charset="0"/>
                <a:cs typeface="Times New Roman" panose="02020603050405020304" pitchFamily="18" charset="0"/>
              </a:rPr>
              <a:t>rouxii</a:t>
            </a:r>
            <a:r>
              <a:rPr lang="fr-FR" sz="1400" dirty="0">
                <a:effectLst/>
                <a:latin typeface="Verdana" panose="020B0604030504040204" pitchFamily="34" charset="0"/>
                <a:ea typeface="Calibri" panose="020F0502020204030204" pitchFamily="34" charset="0"/>
                <a:cs typeface="Times New Roman" panose="02020603050405020304" pitchFamily="18" charset="0"/>
              </a:rPr>
              <a:t>, </a:t>
            </a:r>
            <a:r>
              <a:rPr lang="fr-FR" sz="1400" i="1" dirty="0">
                <a:effectLst/>
                <a:latin typeface="Verdana" panose="020B0604030504040204" pitchFamily="34" charset="0"/>
                <a:ea typeface="Calibri" panose="020F0502020204030204" pitchFamily="34" charset="0"/>
                <a:cs typeface="Times New Roman" panose="02020603050405020304" pitchFamily="18" charset="0"/>
              </a:rPr>
              <a:t>Penicillium</a:t>
            </a:r>
            <a:r>
              <a:rPr lang="fr-FR" sz="1400" dirty="0">
                <a:effectLst/>
                <a:latin typeface="Verdana" panose="020B0604030504040204" pitchFamily="34" charset="0"/>
                <a:ea typeface="Calibri" panose="020F0502020204030204" pitchFamily="34" charset="0"/>
                <a:cs typeface="Times New Roman" panose="02020603050405020304" pitchFamily="18" charset="0"/>
              </a:rPr>
              <a:t>, etc.). La méthode cultive le mycélium de ces champignons sur un support d’amidon cuit. On se procure les champignons avec des plantes en mettant en contact certains de leurs organes (racines, tiges, feuilles) avec l’amidon cuit.</a:t>
            </a:r>
          </a:p>
          <a:p>
            <a:pPr indent="0" algn="just">
              <a:spcBef>
                <a:spcPts val="500"/>
              </a:spcBef>
              <a:spcAft>
                <a:spcPts val="4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Quand le mycélium s’est développé, on forme des boulettes qui sont séchées et conservées. Ce sont les ferments à bière (beer starters des anglo-saxons).</a:t>
            </a:r>
          </a:p>
          <a:p>
            <a:pPr indent="0" algn="just">
              <a:spcBef>
                <a:spcPts val="500"/>
              </a:spcBef>
              <a:spcAft>
                <a:spcPts val="4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Pour brasser, il suffit de les mélanger avec une masse d’amidon cuit semi-solide. Ces champignons cultivés possèdent aussi le métabolisme aérobie qui transforme les sucres en alcool. Quand cette masse semi-solide est suffisamment saccharifiée et fermentée, on ajoute de l’eau pour obtenir de la bière. </a:t>
            </a:r>
            <a:endParaRPr lang="en-US" sz="1400" dirty="0">
              <a:latin typeface="Verdana"/>
            </a:endParaRPr>
          </a:p>
        </p:txBody>
      </p:sp>
      <p:sp>
        <p:nvSpPr>
          <p:cNvPr id="32" name="Rectangle 31">
            <a:extLst>
              <a:ext uri="{FF2B5EF4-FFF2-40B4-BE49-F238E27FC236}">
                <a16:creationId xmlns:a16="http://schemas.microsoft.com/office/drawing/2014/main" id="{5988A214-E053-4731-84CA-030158549631}"/>
              </a:ext>
            </a:extLst>
          </p:cNvPr>
          <p:cNvSpPr/>
          <p:nvPr/>
        </p:nvSpPr>
        <p:spPr>
          <a:xfrm>
            <a:off x="949934" y="512618"/>
            <a:ext cx="3474166" cy="501454"/>
          </a:xfrm>
          <a:prstGeom prst="rect">
            <a:avLst/>
          </a:prstGeom>
        </p:spPr>
        <p:txBody>
          <a:bodyPr wrap="square" lIns="0" tIns="0" rIns="0" bIns="0">
            <a:noAutofit/>
          </a:bodyPr>
          <a:lstStyle/>
          <a:p>
            <a:pPr indent="0" algn="ctr">
              <a:spcAft>
                <a:spcPts val="3990"/>
              </a:spcAft>
            </a:pPr>
            <a:r>
              <a:rPr lang="fr-FR" sz="1400" u="sng" dirty="0">
                <a:latin typeface="Verdana"/>
              </a:rPr>
              <a:t>Méthode n° 3 : </a:t>
            </a:r>
            <a:r>
              <a:rPr lang="fr-FR" sz="1400" u="sng" dirty="0">
                <a:effectLst/>
                <a:latin typeface="Verdana" panose="020B0604030504040204" pitchFamily="34" charset="0"/>
                <a:ea typeface="Calibri" panose="020F0502020204030204" pitchFamily="34" charset="0"/>
                <a:cs typeface="Times New Roman" panose="02020603050405020304" pitchFamily="18" charset="0"/>
              </a:rPr>
              <a:t>les amylases de certains champignons</a:t>
            </a:r>
            <a:r>
              <a:rPr lang="fr-FR" sz="1400" u="sng" dirty="0">
                <a:latin typeface="Verdana"/>
              </a:rPr>
              <a:t>.</a:t>
            </a:r>
          </a:p>
        </p:txBody>
      </p:sp>
      <p:sp>
        <p:nvSpPr>
          <p:cNvPr id="33" name="Rectangle 32">
            <a:extLst>
              <a:ext uri="{FF2B5EF4-FFF2-40B4-BE49-F238E27FC236}">
                <a16:creationId xmlns:a16="http://schemas.microsoft.com/office/drawing/2014/main" id="{04C6DE40-0E41-46F4-837A-A994DAA63E21}"/>
              </a:ext>
            </a:extLst>
          </p:cNvPr>
          <p:cNvSpPr/>
          <p:nvPr/>
        </p:nvSpPr>
        <p:spPr>
          <a:xfrm>
            <a:off x="9189284" y="7106551"/>
            <a:ext cx="362712" cy="143256"/>
          </a:xfrm>
          <a:prstGeom prst="rect">
            <a:avLst/>
          </a:prstGeom>
        </p:spPr>
        <p:txBody>
          <a:bodyPr wrap="none" lIns="0" tIns="0" rIns="0" bIns="0">
            <a:noAutofit/>
          </a:bodyPr>
          <a:lstStyle/>
          <a:p>
            <a:pPr indent="0"/>
            <a:r>
              <a:rPr lang="en-US" sz="1050" dirty="0">
                <a:solidFill>
                  <a:srgbClr val="4472C4"/>
                </a:solidFill>
                <a:latin typeface="Verdana"/>
              </a:rPr>
              <a:t>2021</a:t>
            </a:r>
          </a:p>
        </p:txBody>
      </p:sp>
      <p:sp>
        <p:nvSpPr>
          <p:cNvPr id="34" name="Rectangle 33">
            <a:extLst>
              <a:ext uri="{FF2B5EF4-FFF2-40B4-BE49-F238E27FC236}">
                <a16:creationId xmlns:a16="http://schemas.microsoft.com/office/drawing/2014/main" id="{02B8B603-0413-418F-9BC8-3DA461BE29AA}"/>
              </a:ext>
            </a:extLst>
          </p:cNvPr>
          <p:cNvSpPr/>
          <p:nvPr/>
        </p:nvSpPr>
        <p:spPr>
          <a:xfrm>
            <a:off x="890016" y="7049055"/>
            <a:ext cx="1170432" cy="170688"/>
          </a:xfrm>
          <a:prstGeom prst="rect">
            <a:avLst/>
          </a:prstGeom>
        </p:spPr>
        <p:txBody>
          <a:bodyPr wrap="none" lIns="0" tIns="0" rIns="0" bIns="0">
            <a:noAutofit/>
          </a:bodyPr>
          <a:lstStyle/>
          <a:p>
            <a:pPr indent="0"/>
            <a:r>
              <a:rPr lang="en-US" sz="1300" dirty="0">
                <a:latin typeface="Corbel"/>
              </a:rPr>
              <a:t>Christian Berger</a:t>
            </a:r>
          </a:p>
        </p:txBody>
      </p:sp>
      <p:pic>
        <p:nvPicPr>
          <p:cNvPr id="3" name="Image 2">
            <a:extLst>
              <a:ext uri="{FF2B5EF4-FFF2-40B4-BE49-F238E27FC236}">
                <a16:creationId xmlns:a16="http://schemas.microsoft.com/office/drawing/2014/main" id="{55D36238-9745-466B-A16B-B658C2BE2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508289"/>
            <a:ext cx="5001197" cy="6437168"/>
          </a:xfrm>
          <a:prstGeom prst="rect">
            <a:avLst/>
          </a:prstGeom>
        </p:spPr>
      </p:pic>
      <p:sp>
        <p:nvSpPr>
          <p:cNvPr id="7" name="Rectangle 6">
            <a:extLst>
              <a:ext uri="{FF2B5EF4-FFF2-40B4-BE49-F238E27FC236}">
                <a16:creationId xmlns:a16="http://schemas.microsoft.com/office/drawing/2014/main" id="{542F0A8F-6A27-4C4C-AB9F-B36A68658BE8}"/>
              </a:ext>
            </a:extLst>
          </p:cNvPr>
          <p:cNvSpPr/>
          <p:nvPr/>
        </p:nvSpPr>
        <p:spPr>
          <a:xfrm>
            <a:off x="5038607" y="7069317"/>
            <a:ext cx="614597" cy="264207"/>
          </a:xfrm>
          <a:prstGeom prst="rect">
            <a:avLst/>
          </a:prstGeom>
        </p:spPr>
        <p:txBody>
          <a:bodyPr lIns="0" tIns="0" rIns="0" bIns="0">
            <a:noAutofit/>
          </a:bodyPr>
          <a:lstStyle/>
          <a:p>
            <a:pPr algn="ctr">
              <a:spcBef>
                <a:spcPts val="500"/>
              </a:spcBef>
              <a:spcAft>
                <a:spcPts val="400"/>
              </a:spcAft>
            </a:pPr>
            <a:fld id="{D128F0A0-3D42-4739-8285-7A58E6E3978A}" type="slidenum">
              <a:rPr lang="en-US" sz="1400" smtClean="0">
                <a:solidFill>
                  <a:schemeClr val="bg2">
                    <a:lumMod val="50000"/>
                  </a:schemeClr>
                </a:solidFill>
                <a:latin typeface="Arial Rounded MT Bold" panose="020F0704030504030204" pitchFamily="34" charset="0"/>
              </a:rPr>
              <a:t>4</a:t>
            </a:fld>
            <a:endParaRPr lang="en-US" sz="1400" dirty="0">
              <a:solidFill>
                <a:schemeClr val="bg2">
                  <a:lumMod val="50000"/>
                </a:schemeClr>
              </a:solidFill>
              <a:latin typeface="Arial Rounded MT Bold" panose="020F070403050403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C398305-F7C6-4E43-BB21-44D5BB5DD621}"/>
              </a:ext>
            </a:extLst>
          </p:cNvPr>
          <p:cNvSpPr/>
          <p:nvPr/>
        </p:nvSpPr>
        <p:spPr>
          <a:xfrm>
            <a:off x="949931" y="1682285"/>
            <a:ext cx="3474165" cy="4802986"/>
          </a:xfrm>
          <a:prstGeom prst="rect">
            <a:avLst/>
          </a:prstGeom>
        </p:spPr>
        <p:txBody>
          <a:bodyPr wrap="square" lIns="0" tIns="0" rIns="0" bIns="0">
            <a:noAutofit/>
          </a:bodyPr>
          <a:lstStyle/>
          <a:p>
            <a:pPr indent="0" algn="just">
              <a:spcBef>
                <a:spcPts val="500"/>
              </a:spcBef>
              <a:spcAft>
                <a:spcPts val="4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Certaines plantes disposent d’enzymes saccharifiantes dans leurs racines ou leurs organes aériens : racines des genres </a:t>
            </a:r>
            <a:r>
              <a:rPr lang="fr-FR" sz="1400" i="1" dirty="0">
                <a:effectLst/>
                <a:latin typeface="Verdana" panose="020B0604030504040204" pitchFamily="34" charset="0"/>
                <a:ea typeface="Calibri" panose="020F0502020204030204" pitchFamily="34" charset="0"/>
                <a:cs typeface="Times New Roman" panose="02020603050405020304" pitchFamily="18" charset="0"/>
              </a:rPr>
              <a:t>Eminia</a:t>
            </a:r>
            <a:r>
              <a:rPr lang="fr-FR" sz="1400" dirty="0">
                <a:effectLst/>
                <a:latin typeface="Verdana" panose="020B0604030504040204" pitchFamily="34" charset="0"/>
                <a:ea typeface="Calibri" panose="020F0502020204030204" pitchFamily="34" charset="0"/>
                <a:cs typeface="Times New Roman" panose="02020603050405020304" pitchFamily="18" charset="0"/>
              </a:rPr>
              <a:t>, ou </a:t>
            </a:r>
            <a:r>
              <a:rPr lang="fr-FR" sz="1400" i="1" dirty="0" err="1">
                <a:effectLst/>
                <a:latin typeface="Verdana" panose="020B0604030504040204" pitchFamily="34" charset="0"/>
                <a:ea typeface="Calibri" panose="020F0502020204030204" pitchFamily="34" charset="0"/>
                <a:cs typeface="Times New Roman" panose="02020603050405020304" pitchFamily="18" charset="0"/>
              </a:rPr>
              <a:t>Rhynchosia</a:t>
            </a:r>
            <a:r>
              <a:rPr lang="fr-FR" sz="1400" dirty="0">
                <a:effectLst/>
                <a:latin typeface="Verdana" panose="020B0604030504040204" pitchFamily="34" charset="0"/>
                <a:ea typeface="Calibri" panose="020F0502020204030204" pitchFamily="34" charset="0"/>
                <a:cs typeface="Times New Roman" panose="02020603050405020304" pitchFamily="18" charset="0"/>
              </a:rPr>
              <a:t>, tiges de la liane </a:t>
            </a:r>
            <a:r>
              <a:rPr lang="fr-FR" sz="1400" i="1" dirty="0">
                <a:effectLst/>
                <a:latin typeface="Verdana" panose="020B0604030504040204" pitchFamily="34" charset="0"/>
                <a:ea typeface="Calibri" panose="020F0502020204030204" pitchFamily="34" charset="0"/>
                <a:cs typeface="Times New Roman" panose="02020603050405020304" pitchFamily="18" charset="0"/>
              </a:rPr>
              <a:t>Abrus pulchellus</a:t>
            </a:r>
            <a:r>
              <a:rPr lang="fr-FR" sz="1400" dirty="0">
                <a:effectLst/>
                <a:latin typeface="Verdana" panose="020B0604030504040204" pitchFamily="34" charset="0"/>
                <a:ea typeface="Calibri" panose="020F0502020204030204" pitchFamily="34" charset="0"/>
                <a:cs typeface="Times New Roman" panose="02020603050405020304" pitchFamily="18" charset="0"/>
              </a:rPr>
              <a:t>, feuilles de</a:t>
            </a:r>
            <a:r>
              <a:rPr lang="fr-FR" sz="1400" dirty="0">
                <a:effectLst/>
                <a:latin typeface="Verdana" panose="020B0604030504040204" pitchFamily="34" charset="0"/>
                <a:ea typeface="Verdana" panose="020B0604030504040204" pitchFamily="34" charset="0"/>
                <a:cs typeface="Times New Roman" panose="02020603050405020304" pitchFamily="18" charset="0"/>
              </a:rPr>
              <a:t> </a:t>
            </a:r>
            <a:r>
              <a:rPr lang="fr-FR" sz="1400" i="1" dirty="0">
                <a:latin typeface="Verdana" panose="020B0604030504040204" pitchFamily="34" charset="0"/>
                <a:ea typeface="Verdana" panose="020B0604030504040204" pitchFamily="34" charset="0"/>
              </a:rPr>
              <a:t>Boscia senegalensis, </a:t>
            </a:r>
            <a:r>
              <a:rPr lang="fr-FR" sz="1400" dirty="0">
                <a:effectLst/>
                <a:latin typeface="Verdana" panose="020B0604030504040204" pitchFamily="34" charset="0"/>
                <a:ea typeface="Calibri" panose="020F0502020204030204" pitchFamily="34" charset="0"/>
                <a:cs typeface="Times New Roman" panose="02020603050405020304" pitchFamily="18" charset="0"/>
              </a:rPr>
              <a:t>etc.</a:t>
            </a:r>
          </a:p>
          <a:p>
            <a:pPr indent="0" algn="just">
              <a:spcBef>
                <a:spcPts val="500"/>
              </a:spcBef>
              <a:spcAft>
                <a:spcPts val="4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Le brassage consiste à laisser macérer ces plantes dans une bouillie de grains cuits et non maltés. Les enzymes hydrolysent l’amidon cuit. La maische devient sucrée et fermentescible.</a:t>
            </a:r>
          </a:p>
          <a:p>
            <a:pPr indent="0" algn="just">
              <a:spcBef>
                <a:spcPts val="500"/>
              </a:spcBef>
              <a:spcAft>
                <a:spcPts val="4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Cette méthode est assez proche du maltage. L’origine des enzymes saccharifiantes est endogène (grains germés) pour le maltage. Elle est ici exogène (fibres végétales saccharifiantes). Cette méthode s’adapte donc à toutes les sources d’amidon: céréales mais aussi tubercules (manioc, ignames, ...).</a:t>
            </a:r>
            <a:endParaRPr lang="en-US" sz="1400" dirty="0">
              <a:latin typeface="Verdana"/>
            </a:endParaRPr>
          </a:p>
        </p:txBody>
      </p:sp>
      <p:sp>
        <p:nvSpPr>
          <p:cNvPr id="13" name="Rectangle 12">
            <a:extLst>
              <a:ext uri="{FF2B5EF4-FFF2-40B4-BE49-F238E27FC236}">
                <a16:creationId xmlns:a16="http://schemas.microsoft.com/office/drawing/2014/main" id="{2A36AE4C-E521-4151-9D07-34507B6A7F4B}"/>
              </a:ext>
            </a:extLst>
          </p:cNvPr>
          <p:cNvSpPr/>
          <p:nvPr/>
        </p:nvSpPr>
        <p:spPr>
          <a:xfrm>
            <a:off x="949931" y="828195"/>
            <a:ext cx="3474166" cy="501454"/>
          </a:xfrm>
          <a:prstGeom prst="rect">
            <a:avLst/>
          </a:prstGeom>
        </p:spPr>
        <p:txBody>
          <a:bodyPr wrap="square" lIns="0" tIns="0" rIns="0" bIns="0">
            <a:noAutofit/>
          </a:bodyPr>
          <a:lstStyle/>
          <a:p>
            <a:pPr indent="0" algn="ctr">
              <a:spcAft>
                <a:spcPts val="3990"/>
              </a:spcAft>
            </a:pPr>
            <a:r>
              <a:rPr lang="fr-FR" sz="1400" u="sng" dirty="0">
                <a:latin typeface="Verdana"/>
              </a:rPr>
              <a:t>Méthode n° 4 : </a:t>
            </a:r>
            <a:r>
              <a:rPr lang="fr-FR" sz="1400" u="sng" dirty="0">
                <a:effectLst/>
                <a:latin typeface="Verdana" panose="020B0604030504040204" pitchFamily="34" charset="0"/>
                <a:ea typeface="Calibri" panose="020F0502020204030204" pitchFamily="34" charset="0"/>
                <a:cs typeface="Times New Roman" panose="02020603050405020304" pitchFamily="18" charset="0"/>
              </a:rPr>
              <a:t>les amylases de certaines plantes</a:t>
            </a:r>
            <a:r>
              <a:rPr lang="fr-FR" sz="1400" u="sng" dirty="0">
                <a:latin typeface="Verdana"/>
              </a:rPr>
              <a:t>.</a:t>
            </a:r>
          </a:p>
        </p:txBody>
      </p:sp>
      <p:sp>
        <p:nvSpPr>
          <p:cNvPr id="14" name="Rectangle 13">
            <a:extLst>
              <a:ext uri="{FF2B5EF4-FFF2-40B4-BE49-F238E27FC236}">
                <a16:creationId xmlns:a16="http://schemas.microsoft.com/office/drawing/2014/main" id="{EC5D4CF0-1AC3-48AE-978B-4505BBA255DF}"/>
              </a:ext>
            </a:extLst>
          </p:cNvPr>
          <p:cNvSpPr/>
          <p:nvPr/>
        </p:nvSpPr>
        <p:spPr>
          <a:xfrm>
            <a:off x="9189284" y="7116942"/>
            <a:ext cx="362712" cy="143256"/>
          </a:xfrm>
          <a:prstGeom prst="rect">
            <a:avLst/>
          </a:prstGeom>
        </p:spPr>
        <p:txBody>
          <a:bodyPr wrap="none" lIns="0" tIns="0" rIns="0" bIns="0">
            <a:noAutofit/>
          </a:bodyPr>
          <a:lstStyle/>
          <a:p>
            <a:pPr indent="0"/>
            <a:r>
              <a:rPr lang="en-US" sz="1050" dirty="0">
                <a:solidFill>
                  <a:srgbClr val="4472C4"/>
                </a:solidFill>
                <a:latin typeface="Verdana"/>
              </a:rPr>
              <a:t>2021</a:t>
            </a:r>
          </a:p>
        </p:txBody>
      </p:sp>
      <p:pic>
        <p:nvPicPr>
          <p:cNvPr id="3" name="Image 2">
            <a:extLst>
              <a:ext uri="{FF2B5EF4-FFF2-40B4-BE49-F238E27FC236}">
                <a16:creationId xmlns:a16="http://schemas.microsoft.com/office/drawing/2014/main" id="{8227C082-7C5F-4E63-BBAA-7C77B6A94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2945" y="629896"/>
            <a:ext cx="4878937" cy="6303057"/>
          </a:xfrm>
          <a:prstGeom prst="rect">
            <a:avLst/>
          </a:prstGeom>
        </p:spPr>
      </p:pic>
      <p:sp>
        <p:nvSpPr>
          <p:cNvPr id="6" name="Rectangle 5">
            <a:extLst>
              <a:ext uri="{FF2B5EF4-FFF2-40B4-BE49-F238E27FC236}">
                <a16:creationId xmlns:a16="http://schemas.microsoft.com/office/drawing/2014/main" id="{33D078D0-C9CD-485F-9157-A71AA9539FC0}"/>
              </a:ext>
            </a:extLst>
          </p:cNvPr>
          <p:cNvSpPr/>
          <p:nvPr/>
        </p:nvSpPr>
        <p:spPr>
          <a:xfrm>
            <a:off x="5010268" y="7009708"/>
            <a:ext cx="614597" cy="264207"/>
          </a:xfrm>
          <a:prstGeom prst="rect">
            <a:avLst/>
          </a:prstGeom>
        </p:spPr>
        <p:txBody>
          <a:bodyPr lIns="0" tIns="0" rIns="0" bIns="0">
            <a:noAutofit/>
          </a:bodyPr>
          <a:lstStyle/>
          <a:p>
            <a:pPr algn="ctr">
              <a:spcBef>
                <a:spcPts val="500"/>
              </a:spcBef>
              <a:spcAft>
                <a:spcPts val="400"/>
              </a:spcAft>
            </a:pPr>
            <a:fld id="{D128F0A0-3D42-4739-8285-7A58E6E3978A}" type="slidenum">
              <a:rPr lang="en-US" sz="1400" smtClean="0">
                <a:solidFill>
                  <a:schemeClr val="bg2">
                    <a:lumMod val="50000"/>
                  </a:schemeClr>
                </a:solidFill>
                <a:latin typeface="Arial Rounded MT Bold" panose="020F0704030504030204" pitchFamily="34" charset="0"/>
              </a:rPr>
              <a:t>5</a:t>
            </a:fld>
            <a:endParaRPr lang="en-US" sz="1400" dirty="0">
              <a:solidFill>
                <a:schemeClr val="bg2">
                  <a:lumMod val="50000"/>
                </a:schemeClr>
              </a:solidFill>
              <a:latin typeface="Arial Rounded MT Bold" panose="020F0704030504030204" pitchFamily="34" charset="0"/>
            </a:endParaRPr>
          </a:p>
        </p:txBody>
      </p:sp>
      <p:sp>
        <p:nvSpPr>
          <p:cNvPr id="7" name="Rectangle 6">
            <a:extLst>
              <a:ext uri="{FF2B5EF4-FFF2-40B4-BE49-F238E27FC236}">
                <a16:creationId xmlns:a16="http://schemas.microsoft.com/office/drawing/2014/main" id="{07B023C3-050B-4B8D-8C54-FCF2ADD66130}"/>
              </a:ext>
            </a:extLst>
          </p:cNvPr>
          <p:cNvSpPr/>
          <p:nvPr/>
        </p:nvSpPr>
        <p:spPr>
          <a:xfrm>
            <a:off x="890016" y="7049055"/>
            <a:ext cx="1170432" cy="170688"/>
          </a:xfrm>
          <a:prstGeom prst="rect">
            <a:avLst/>
          </a:prstGeom>
        </p:spPr>
        <p:txBody>
          <a:bodyPr wrap="none" lIns="0" tIns="0" rIns="0" bIns="0">
            <a:noAutofit/>
          </a:bodyPr>
          <a:lstStyle/>
          <a:p>
            <a:pPr indent="0"/>
            <a:r>
              <a:rPr lang="en-US" sz="1300" dirty="0">
                <a:latin typeface="Corbel"/>
              </a:rPr>
              <a:t>Christian Berger</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5316470B-CE73-4891-80D2-671147D9997A}"/>
              </a:ext>
            </a:extLst>
          </p:cNvPr>
          <p:cNvSpPr/>
          <p:nvPr/>
        </p:nvSpPr>
        <p:spPr>
          <a:xfrm>
            <a:off x="949934" y="1515685"/>
            <a:ext cx="3474165" cy="5051370"/>
          </a:xfrm>
          <a:prstGeom prst="rect">
            <a:avLst/>
          </a:prstGeom>
        </p:spPr>
        <p:txBody>
          <a:bodyPr wrap="square" lIns="0" tIns="0" rIns="0" bIns="0">
            <a:noAutofit/>
          </a:bodyPr>
          <a:lstStyle/>
          <a:p>
            <a:pPr indent="0" algn="just">
              <a:spcBef>
                <a:spcPts val="500"/>
              </a:spcBef>
              <a:spcAft>
                <a:spcPts val="4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Les fruits amylacés possèdent leurs propres enzymes saccharifiantes (banane plantain, graine de caroubier, châtaigne, graine de </a:t>
            </a:r>
            <a:r>
              <a:rPr lang="fr-FR" sz="1400" i="1" dirty="0">
                <a:effectLst/>
                <a:latin typeface="Verdana" panose="020B0604030504040204" pitchFamily="34" charset="0"/>
                <a:ea typeface="Calibri" panose="020F0502020204030204" pitchFamily="34" charset="0"/>
                <a:cs typeface="Times New Roman" panose="02020603050405020304" pitchFamily="18" charset="0"/>
              </a:rPr>
              <a:t>Pandanus julianettii</a:t>
            </a:r>
            <a:r>
              <a:rPr lang="fr-FR" sz="1400" dirty="0">
                <a:effectLst/>
                <a:latin typeface="Verdana" panose="020B0604030504040204" pitchFamily="34" charset="0"/>
                <a:ea typeface="Calibri" panose="020F0502020204030204" pitchFamily="34" charset="0"/>
                <a:cs typeface="Times New Roman" panose="02020603050405020304" pitchFamily="18" charset="0"/>
              </a:rPr>
              <a:t> en Papouasie, etc.). De même pour des tubercules comme les taros, les ignames, le manioc.</a:t>
            </a:r>
          </a:p>
          <a:p>
            <a:pPr indent="0" algn="just">
              <a:spcBef>
                <a:spcPts val="500"/>
              </a:spcBef>
              <a:spcAft>
                <a:spcPts val="4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L’activation de ces enzymes nécessite d’hydrater l’amidon de ces fruits ou tubercules, </a:t>
            </a:r>
            <a:r>
              <a:rPr lang="fr-FR" sz="1400" dirty="0">
                <a:latin typeface="Verdana" panose="020B0604030504040204" pitchFamily="34" charset="0"/>
                <a:ea typeface="Calibri" panose="020F0502020204030204" pitchFamily="34" charset="0"/>
                <a:cs typeface="Times New Roman" panose="02020603050405020304" pitchFamily="18" charset="0"/>
              </a:rPr>
              <a:t>et </a:t>
            </a:r>
            <a:r>
              <a:rPr lang="fr-FR" sz="1400" dirty="0">
                <a:effectLst/>
                <a:latin typeface="Verdana" panose="020B0604030504040204" pitchFamily="34" charset="0"/>
                <a:ea typeface="Calibri" panose="020F0502020204030204" pitchFamily="34" charset="0"/>
                <a:cs typeface="Times New Roman" panose="02020603050405020304" pitchFamily="18" charset="0"/>
              </a:rPr>
              <a:t>de les enfermer dans un endroit clos pour laisser la température s’élever. L’activité enzymatique exothermique provoque leur sur-mûrissement, c’est-à-dire la saccharification de l’amidon.</a:t>
            </a:r>
          </a:p>
          <a:p>
            <a:pPr indent="0" algn="just">
              <a:spcBef>
                <a:spcPts val="500"/>
              </a:spcBef>
              <a:spcAft>
                <a:spcPts val="4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L’amidon est liquéfié par ces amylases endogènes. Il faut alors presser la bouillie sucrée et la diluer (x3) avec de l’eau pour obtenir un jus sucré. Ce jus fermente plus ou moins spontanément grâce aux levures présentes sur ces mêmes fruits.</a:t>
            </a:r>
            <a:endParaRPr lang="en-US" sz="1400" dirty="0">
              <a:latin typeface="Verdana"/>
            </a:endParaRPr>
          </a:p>
        </p:txBody>
      </p:sp>
      <p:sp>
        <p:nvSpPr>
          <p:cNvPr id="47" name="Rectangle 46">
            <a:extLst>
              <a:ext uri="{FF2B5EF4-FFF2-40B4-BE49-F238E27FC236}">
                <a16:creationId xmlns:a16="http://schemas.microsoft.com/office/drawing/2014/main" id="{09596C30-A742-42A2-99EC-1E4AEF24C9D0}"/>
              </a:ext>
            </a:extLst>
          </p:cNvPr>
          <p:cNvSpPr/>
          <p:nvPr/>
        </p:nvSpPr>
        <p:spPr>
          <a:xfrm>
            <a:off x="949933" y="742085"/>
            <a:ext cx="3474166" cy="501454"/>
          </a:xfrm>
          <a:prstGeom prst="rect">
            <a:avLst/>
          </a:prstGeom>
        </p:spPr>
        <p:txBody>
          <a:bodyPr wrap="square" lIns="0" tIns="0" rIns="0" bIns="0">
            <a:noAutofit/>
          </a:bodyPr>
          <a:lstStyle/>
          <a:p>
            <a:pPr indent="0" algn="ctr">
              <a:spcAft>
                <a:spcPts val="3990"/>
              </a:spcAft>
            </a:pPr>
            <a:r>
              <a:rPr lang="fr-FR" sz="1400" u="sng" dirty="0">
                <a:latin typeface="Verdana"/>
              </a:rPr>
              <a:t>Méthode n° 5 : </a:t>
            </a:r>
            <a:r>
              <a:rPr lang="fr-FR" sz="1400" u="sng" dirty="0">
                <a:effectLst/>
                <a:latin typeface="Verdana" panose="020B0604030504040204" pitchFamily="34" charset="0"/>
                <a:ea typeface="Calibri" panose="020F0502020204030204" pitchFamily="34" charset="0"/>
                <a:cs typeface="Times New Roman" panose="02020603050405020304" pitchFamily="18" charset="0"/>
              </a:rPr>
              <a:t>les amylases des fruits amylacés</a:t>
            </a:r>
            <a:r>
              <a:rPr lang="fr-FR" sz="1400" u="sng" dirty="0">
                <a:latin typeface="Verdana"/>
              </a:rPr>
              <a:t>.</a:t>
            </a:r>
          </a:p>
        </p:txBody>
      </p:sp>
      <p:sp>
        <p:nvSpPr>
          <p:cNvPr id="48" name="Rectangle 47">
            <a:extLst>
              <a:ext uri="{FF2B5EF4-FFF2-40B4-BE49-F238E27FC236}">
                <a16:creationId xmlns:a16="http://schemas.microsoft.com/office/drawing/2014/main" id="{628BC94E-FD19-431D-A9B7-310B0C60D8CA}"/>
              </a:ext>
            </a:extLst>
          </p:cNvPr>
          <p:cNvSpPr/>
          <p:nvPr/>
        </p:nvSpPr>
        <p:spPr>
          <a:xfrm>
            <a:off x="9189284" y="7127333"/>
            <a:ext cx="362712" cy="143256"/>
          </a:xfrm>
          <a:prstGeom prst="rect">
            <a:avLst/>
          </a:prstGeom>
        </p:spPr>
        <p:txBody>
          <a:bodyPr wrap="none" lIns="0" tIns="0" rIns="0" bIns="0">
            <a:noAutofit/>
          </a:bodyPr>
          <a:lstStyle/>
          <a:p>
            <a:pPr indent="0"/>
            <a:r>
              <a:rPr lang="en-US" sz="1050" dirty="0">
                <a:solidFill>
                  <a:srgbClr val="4472C4"/>
                </a:solidFill>
                <a:latin typeface="Verdana"/>
              </a:rPr>
              <a:t>2021</a:t>
            </a:r>
          </a:p>
        </p:txBody>
      </p:sp>
      <p:pic>
        <p:nvPicPr>
          <p:cNvPr id="3" name="Image 2">
            <a:extLst>
              <a:ext uri="{FF2B5EF4-FFF2-40B4-BE49-F238E27FC236}">
                <a16:creationId xmlns:a16="http://schemas.microsoft.com/office/drawing/2014/main" id="{F5D10219-AB68-4CDB-9AD1-341DBFDCC5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6854" y="632944"/>
            <a:ext cx="4910825" cy="6296961"/>
          </a:xfrm>
          <a:prstGeom prst="rect">
            <a:avLst/>
          </a:prstGeom>
        </p:spPr>
      </p:pic>
      <p:sp>
        <p:nvSpPr>
          <p:cNvPr id="6" name="Rectangle 5">
            <a:extLst>
              <a:ext uri="{FF2B5EF4-FFF2-40B4-BE49-F238E27FC236}">
                <a16:creationId xmlns:a16="http://schemas.microsoft.com/office/drawing/2014/main" id="{324B267D-7D09-40A1-9C1D-8532E01CEDBE}"/>
              </a:ext>
            </a:extLst>
          </p:cNvPr>
          <p:cNvSpPr/>
          <p:nvPr/>
        </p:nvSpPr>
        <p:spPr>
          <a:xfrm>
            <a:off x="4955489" y="7038664"/>
            <a:ext cx="614597" cy="269748"/>
          </a:xfrm>
          <a:prstGeom prst="rect">
            <a:avLst/>
          </a:prstGeom>
        </p:spPr>
        <p:txBody>
          <a:bodyPr lIns="0" tIns="0" rIns="0" bIns="0">
            <a:noAutofit/>
          </a:bodyPr>
          <a:lstStyle/>
          <a:p>
            <a:pPr algn="ctr">
              <a:spcBef>
                <a:spcPts val="500"/>
              </a:spcBef>
              <a:spcAft>
                <a:spcPts val="400"/>
              </a:spcAft>
            </a:pPr>
            <a:fld id="{D128F0A0-3D42-4739-8285-7A58E6E3978A}" type="slidenum">
              <a:rPr lang="en-US" sz="1400" smtClean="0">
                <a:solidFill>
                  <a:schemeClr val="bg2">
                    <a:lumMod val="50000"/>
                  </a:schemeClr>
                </a:solidFill>
                <a:latin typeface="Arial Rounded MT Bold" panose="020F0704030504030204" pitchFamily="34" charset="0"/>
              </a:rPr>
              <a:t>6</a:t>
            </a:fld>
            <a:endParaRPr lang="en-US" sz="1400" dirty="0">
              <a:solidFill>
                <a:schemeClr val="bg2">
                  <a:lumMod val="50000"/>
                </a:schemeClr>
              </a:solidFill>
              <a:latin typeface="Arial Rounded MT Bold" panose="020F0704030504030204" pitchFamily="34" charset="0"/>
            </a:endParaRPr>
          </a:p>
        </p:txBody>
      </p:sp>
      <p:sp>
        <p:nvSpPr>
          <p:cNvPr id="7" name="Rectangle 6">
            <a:extLst>
              <a:ext uri="{FF2B5EF4-FFF2-40B4-BE49-F238E27FC236}">
                <a16:creationId xmlns:a16="http://schemas.microsoft.com/office/drawing/2014/main" id="{AB1EDFB3-C661-4B79-9BAD-D0C6D0DA183A}"/>
              </a:ext>
            </a:extLst>
          </p:cNvPr>
          <p:cNvSpPr/>
          <p:nvPr/>
        </p:nvSpPr>
        <p:spPr>
          <a:xfrm>
            <a:off x="949931" y="7054596"/>
            <a:ext cx="1170432" cy="170688"/>
          </a:xfrm>
          <a:prstGeom prst="rect">
            <a:avLst/>
          </a:prstGeom>
        </p:spPr>
        <p:txBody>
          <a:bodyPr wrap="none" lIns="0" tIns="0" rIns="0" bIns="0">
            <a:noAutofit/>
          </a:bodyPr>
          <a:lstStyle/>
          <a:p>
            <a:pPr indent="0"/>
            <a:r>
              <a:rPr lang="en-US" sz="1300" dirty="0">
                <a:latin typeface="Corbel"/>
              </a:rPr>
              <a:t>Christian Berger</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67466B65-2165-44DE-AA01-11E3D2BED6E7}"/>
              </a:ext>
            </a:extLst>
          </p:cNvPr>
          <p:cNvSpPr/>
          <p:nvPr/>
        </p:nvSpPr>
        <p:spPr>
          <a:xfrm>
            <a:off x="602672" y="1089994"/>
            <a:ext cx="3855027" cy="5643315"/>
          </a:xfrm>
          <a:prstGeom prst="rect">
            <a:avLst/>
          </a:prstGeom>
        </p:spPr>
        <p:txBody>
          <a:bodyPr wrap="square" lIns="0" tIns="0" rIns="0" bIns="0">
            <a:noAutofit/>
          </a:bodyPr>
          <a:lstStyle/>
          <a:p>
            <a:pPr indent="0" algn="just">
              <a:spcBef>
                <a:spcPts val="500"/>
              </a:spcBef>
              <a:spcAft>
                <a:spcPts val="4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Un empois d’amidon peut être transformé en sucres simples par un milieu acide fort (pH &lt; 4). Cette technique purement chimique est appliquée dans l’industrie pour produire du glucose bon marché.</a:t>
            </a:r>
          </a:p>
          <a:p>
            <a:pPr indent="0" algn="just">
              <a:spcBef>
                <a:spcPts val="500"/>
              </a:spcBef>
              <a:spcAft>
                <a:spcPts val="4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Cette méthode caractérise le brassage du </a:t>
            </a:r>
            <a:r>
              <a:rPr lang="fr-FR" sz="1400" i="1" dirty="0">
                <a:effectLst/>
                <a:latin typeface="Verdana" panose="020B0604030504040204" pitchFamily="34" charset="0"/>
                <a:ea typeface="Calibri" panose="020F0502020204030204" pitchFamily="34" charset="0"/>
                <a:cs typeface="Times New Roman" panose="02020603050405020304" pitchFamily="18" charset="0"/>
              </a:rPr>
              <a:t>kwas</a:t>
            </a:r>
            <a:r>
              <a:rPr lang="fr-FR" sz="1400" dirty="0">
                <a:effectLst/>
                <a:latin typeface="Verdana" panose="020B0604030504040204" pitchFamily="34" charset="0"/>
                <a:ea typeface="Calibri" panose="020F0502020204030204" pitchFamily="34" charset="0"/>
                <a:cs typeface="Times New Roman" panose="02020603050405020304" pitchFamily="18" charset="0"/>
              </a:rPr>
              <a:t> en Russie et du </a:t>
            </a:r>
            <a:r>
              <a:rPr lang="fr-FR" sz="1400" i="1" dirty="0">
                <a:effectLst/>
                <a:latin typeface="Verdana" panose="020B0604030504040204" pitchFamily="34" charset="0"/>
                <a:ea typeface="Calibri" panose="020F0502020204030204" pitchFamily="34" charset="0"/>
                <a:cs typeface="Times New Roman" panose="02020603050405020304" pitchFamily="18" charset="0"/>
              </a:rPr>
              <a:t>braga</a:t>
            </a:r>
            <a:r>
              <a:rPr lang="fr-FR" sz="1400" dirty="0">
                <a:effectLst/>
                <a:latin typeface="Verdana" panose="020B0604030504040204" pitchFamily="34" charset="0"/>
                <a:ea typeface="Calibri" panose="020F0502020204030204" pitchFamily="34" charset="0"/>
                <a:cs typeface="Times New Roman" panose="02020603050405020304" pitchFamily="18" charset="0"/>
              </a:rPr>
              <a:t> en Europe centrale, partant d’une simple infusion de céréales panifiées avec addition de baies (mure, airelle, groseille, etc. ) ou de fruits acidulés qui jouent le rôle d’agents acidifiants. </a:t>
            </a:r>
            <a:r>
              <a:rPr lang="fr-FR" sz="1400" dirty="0">
                <a:latin typeface="Verdana" panose="020B0604030504040204" pitchFamily="34" charset="0"/>
                <a:ea typeface="Calibri" panose="020F0502020204030204" pitchFamily="34" charset="0"/>
                <a:cs typeface="Times New Roman" panose="02020603050405020304" pitchFamily="18" charset="0"/>
              </a:rPr>
              <a:t>Elle permet aussi de brasser la bière avec la moelle du sagoutier en Indonésie.</a:t>
            </a:r>
          </a:p>
          <a:p>
            <a:pPr indent="0" algn="just">
              <a:spcBef>
                <a:spcPts val="500"/>
              </a:spcBef>
              <a:spcAft>
                <a:spcPts val="4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Plus généralement, la participation de la fermentation lactique aux modes de brassage traditionnels dans le monde implique que l’hydrolyse acide joue un rôle important. Elle participe au brassage des bières dans les régions où pasteurs et cultivateurs ont historiquement cohabité (Asie centrale, Europe orientale et nordique, Tibet, Sahel, etc.). Lait et amidon fermentés sont des boissons cousines. </a:t>
            </a:r>
            <a:endParaRPr lang="en-US" sz="1400" dirty="0">
              <a:latin typeface="Verdana"/>
            </a:endParaRPr>
          </a:p>
        </p:txBody>
      </p:sp>
      <p:sp>
        <p:nvSpPr>
          <p:cNvPr id="42" name="Rectangle 41">
            <a:extLst>
              <a:ext uri="{FF2B5EF4-FFF2-40B4-BE49-F238E27FC236}">
                <a16:creationId xmlns:a16="http://schemas.microsoft.com/office/drawing/2014/main" id="{9C947E47-E24A-43DC-9810-85049489BE46}"/>
              </a:ext>
            </a:extLst>
          </p:cNvPr>
          <p:cNvSpPr/>
          <p:nvPr/>
        </p:nvSpPr>
        <p:spPr>
          <a:xfrm>
            <a:off x="866803" y="675409"/>
            <a:ext cx="3474166" cy="501454"/>
          </a:xfrm>
          <a:prstGeom prst="rect">
            <a:avLst/>
          </a:prstGeom>
        </p:spPr>
        <p:txBody>
          <a:bodyPr wrap="square" lIns="0" tIns="0" rIns="0" bIns="0">
            <a:noAutofit/>
          </a:bodyPr>
          <a:lstStyle/>
          <a:p>
            <a:pPr indent="0" algn="ctr">
              <a:spcAft>
                <a:spcPts val="3990"/>
              </a:spcAft>
            </a:pPr>
            <a:r>
              <a:rPr lang="fr-FR" sz="1400" u="sng" dirty="0">
                <a:latin typeface="Verdana"/>
              </a:rPr>
              <a:t>Méthode n° 6 : le milieu acide.</a:t>
            </a:r>
          </a:p>
        </p:txBody>
      </p:sp>
      <p:sp>
        <p:nvSpPr>
          <p:cNvPr id="43" name="Rectangle 42">
            <a:extLst>
              <a:ext uri="{FF2B5EF4-FFF2-40B4-BE49-F238E27FC236}">
                <a16:creationId xmlns:a16="http://schemas.microsoft.com/office/drawing/2014/main" id="{5653E421-72B1-4081-B139-4E8B5C04C83A}"/>
              </a:ext>
            </a:extLst>
          </p:cNvPr>
          <p:cNvSpPr/>
          <p:nvPr/>
        </p:nvSpPr>
        <p:spPr>
          <a:xfrm>
            <a:off x="9189284" y="7148115"/>
            <a:ext cx="362712" cy="143256"/>
          </a:xfrm>
          <a:prstGeom prst="rect">
            <a:avLst/>
          </a:prstGeom>
        </p:spPr>
        <p:txBody>
          <a:bodyPr wrap="none" lIns="0" tIns="0" rIns="0" bIns="0">
            <a:noAutofit/>
          </a:bodyPr>
          <a:lstStyle/>
          <a:p>
            <a:pPr indent="0"/>
            <a:r>
              <a:rPr lang="en-US" sz="1050" dirty="0">
                <a:solidFill>
                  <a:srgbClr val="4472C4"/>
                </a:solidFill>
                <a:latin typeface="Verdana"/>
              </a:rPr>
              <a:t>2021</a:t>
            </a:r>
          </a:p>
        </p:txBody>
      </p:sp>
      <p:pic>
        <p:nvPicPr>
          <p:cNvPr id="3" name="Image 2">
            <a:extLst>
              <a:ext uri="{FF2B5EF4-FFF2-40B4-BE49-F238E27FC236}">
                <a16:creationId xmlns:a16="http://schemas.microsoft.com/office/drawing/2014/main" id="{1D5DAD1D-F0F0-4C10-9DC9-16EF68B7F0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8043" y="675409"/>
            <a:ext cx="5123122" cy="6212032"/>
          </a:xfrm>
          <a:prstGeom prst="rect">
            <a:avLst/>
          </a:prstGeom>
        </p:spPr>
      </p:pic>
      <p:sp>
        <p:nvSpPr>
          <p:cNvPr id="6" name="Rectangle 5">
            <a:extLst>
              <a:ext uri="{FF2B5EF4-FFF2-40B4-BE49-F238E27FC236}">
                <a16:creationId xmlns:a16="http://schemas.microsoft.com/office/drawing/2014/main" id="{247D818D-22AD-4F53-96E9-082345A23787}"/>
              </a:ext>
            </a:extLst>
          </p:cNvPr>
          <p:cNvSpPr/>
          <p:nvPr/>
        </p:nvSpPr>
        <p:spPr>
          <a:xfrm>
            <a:off x="4955489" y="7054596"/>
            <a:ext cx="614597" cy="348996"/>
          </a:xfrm>
          <a:prstGeom prst="rect">
            <a:avLst/>
          </a:prstGeom>
        </p:spPr>
        <p:txBody>
          <a:bodyPr lIns="0" tIns="0" rIns="0" bIns="0">
            <a:noAutofit/>
          </a:bodyPr>
          <a:lstStyle/>
          <a:p>
            <a:pPr algn="ctr">
              <a:spcBef>
                <a:spcPts val="500"/>
              </a:spcBef>
              <a:spcAft>
                <a:spcPts val="400"/>
              </a:spcAft>
            </a:pPr>
            <a:fld id="{D128F0A0-3D42-4739-8285-7A58E6E3978A}" type="slidenum">
              <a:rPr lang="en-US" sz="1400" smtClean="0">
                <a:solidFill>
                  <a:schemeClr val="bg2">
                    <a:lumMod val="50000"/>
                  </a:schemeClr>
                </a:solidFill>
                <a:latin typeface="Arial Rounded MT Bold" panose="020F0704030504030204" pitchFamily="34" charset="0"/>
              </a:rPr>
              <a:t>7</a:t>
            </a:fld>
            <a:endParaRPr lang="en-US" sz="1400" dirty="0">
              <a:solidFill>
                <a:schemeClr val="bg2">
                  <a:lumMod val="50000"/>
                </a:schemeClr>
              </a:solidFill>
              <a:latin typeface="Arial Rounded MT Bold" panose="020F0704030504030204" pitchFamily="34" charset="0"/>
            </a:endParaRPr>
          </a:p>
        </p:txBody>
      </p:sp>
      <p:sp>
        <p:nvSpPr>
          <p:cNvPr id="8" name="Rectangle 7">
            <a:extLst>
              <a:ext uri="{FF2B5EF4-FFF2-40B4-BE49-F238E27FC236}">
                <a16:creationId xmlns:a16="http://schemas.microsoft.com/office/drawing/2014/main" id="{A3EFA082-C63E-469C-B294-EEE9A167C93B}"/>
              </a:ext>
            </a:extLst>
          </p:cNvPr>
          <p:cNvSpPr/>
          <p:nvPr/>
        </p:nvSpPr>
        <p:spPr>
          <a:xfrm>
            <a:off x="949931" y="7054596"/>
            <a:ext cx="1170432" cy="170688"/>
          </a:xfrm>
          <a:prstGeom prst="rect">
            <a:avLst/>
          </a:prstGeom>
        </p:spPr>
        <p:txBody>
          <a:bodyPr wrap="none" lIns="0" tIns="0" rIns="0" bIns="0">
            <a:noAutofit/>
          </a:bodyPr>
          <a:lstStyle/>
          <a:p>
            <a:pPr indent="0"/>
            <a:r>
              <a:rPr lang="en-US" sz="1300" dirty="0">
                <a:latin typeface="Corbel"/>
              </a:rPr>
              <a:t>Christian Berger</a:t>
            </a: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6C3C4D-E8A4-4E0E-9D74-90EB5E3FEA4A}"/>
              </a:ext>
            </a:extLst>
          </p:cNvPr>
          <p:cNvSpPr/>
          <p:nvPr/>
        </p:nvSpPr>
        <p:spPr>
          <a:xfrm>
            <a:off x="981104" y="532488"/>
            <a:ext cx="8522241" cy="369332"/>
          </a:xfrm>
          <a:prstGeom prst="rect">
            <a:avLst/>
          </a:prstGeom>
          <a:solidFill>
            <a:schemeClr val="bg2"/>
          </a:solidFill>
          <a:ln w="6350">
            <a:solidFill>
              <a:schemeClr val="bg2">
                <a:lumMod val="90000"/>
              </a:schemeClr>
            </a:solidFill>
          </a:ln>
        </p:spPr>
        <p:txBody>
          <a:bodyPr lIns="0" tIns="0" rIns="0" bIns="0" anchor="ctr" anchorCtr="0">
            <a:noAutofit/>
          </a:bodyPr>
          <a:lstStyle/>
          <a:p>
            <a:pPr indent="0" algn="ctr">
              <a:spcBef>
                <a:spcPts val="2520"/>
              </a:spcBef>
              <a:spcAft>
                <a:spcPts val="1890"/>
              </a:spcAft>
            </a:pPr>
            <a:r>
              <a:rPr lang="fr-FR" sz="1600" dirty="0">
                <a:solidFill>
                  <a:schemeClr val="accent1"/>
                </a:solidFill>
                <a:latin typeface="Verdana"/>
              </a:rPr>
              <a:t>2. </a:t>
            </a:r>
            <a:r>
              <a:rPr lang="fr-FR" sz="1600" dirty="0">
                <a:solidFill>
                  <a:schemeClr val="accent1"/>
                </a:solidFill>
                <a:effectLst/>
                <a:latin typeface="Verdana" panose="020B0604030504040204" pitchFamily="34" charset="0"/>
                <a:ea typeface="Calibri" panose="020F0502020204030204" pitchFamily="34" charset="0"/>
                <a:cs typeface="Times New Roman" panose="02020603050405020304" pitchFamily="18" charset="0"/>
              </a:rPr>
              <a:t>Les 6 voies du brassage mises en œuvre dans toutes les régions du monde</a:t>
            </a:r>
            <a:r>
              <a:rPr lang="fr-FR" sz="1600" dirty="0">
                <a:solidFill>
                  <a:schemeClr val="accent1"/>
                </a:solidFill>
                <a:latin typeface="Verdana"/>
              </a:rPr>
              <a:t>.</a:t>
            </a:r>
          </a:p>
        </p:txBody>
      </p:sp>
      <p:sp>
        <p:nvSpPr>
          <p:cNvPr id="11" name="Rectangle 10">
            <a:extLst>
              <a:ext uri="{FF2B5EF4-FFF2-40B4-BE49-F238E27FC236}">
                <a16:creationId xmlns:a16="http://schemas.microsoft.com/office/drawing/2014/main" id="{3DD0F131-72CF-4908-93D4-04E2FA93979A}"/>
              </a:ext>
            </a:extLst>
          </p:cNvPr>
          <p:cNvSpPr/>
          <p:nvPr/>
        </p:nvSpPr>
        <p:spPr>
          <a:xfrm>
            <a:off x="981104" y="1105244"/>
            <a:ext cx="8522241" cy="5960573"/>
          </a:xfrm>
          <a:prstGeom prst="rect">
            <a:avLst/>
          </a:prstGeom>
        </p:spPr>
        <p:txBody>
          <a:bodyPr wrap="square" lIns="0" tIns="0" rIns="0" bIns="0">
            <a:noAutofit/>
          </a:bodyPr>
          <a:lstStyle/>
          <a:p>
            <a:pPr indent="363538" algn="just">
              <a:spcBef>
                <a:spcPts val="500"/>
              </a:spcBef>
              <a:spcAft>
                <a:spcPts val="4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Jusqu’à une époque récente, les historiens assignaient chaque méthode de brassage à une région du monde ou une « civilisation » : le maltage pour l’Europe ou l’Afrique, les ferments amylolytiques pour la Chine (</a:t>
            </a:r>
            <a:r>
              <a:rPr lang="fr-FR" sz="1400" i="1" dirty="0">
                <a:effectLst/>
                <a:latin typeface="Verdana" panose="020B0604030504040204" pitchFamily="34" charset="0"/>
                <a:ea typeface="Calibri" panose="020F0502020204030204" pitchFamily="34" charset="0"/>
                <a:cs typeface="Times New Roman" panose="02020603050405020304" pitchFamily="18" charset="0"/>
              </a:rPr>
              <a:t>jiu</a:t>
            </a:r>
            <a:r>
              <a:rPr lang="fr-FR" sz="1400" dirty="0">
                <a:effectLst/>
                <a:latin typeface="Verdana" panose="020B0604030504040204" pitchFamily="34" charset="0"/>
                <a:ea typeface="Calibri" panose="020F0502020204030204" pitchFamily="34" charset="0"/>
                <a:cs typeface="Times New Roman" panose="02020603050405020304" pitchFamily="18" charset="0"/>
              </a:rPr>
              <a:t>), le Japon (</a:t>
            </a:r>
            <a:r>
              <a:rPr lang="fr-FR" sz="1400" i="1" dirty="0">
                <a:effectLst/>
                <a:latin typeface="Verdana" panose="020B0604030504040204" pitchFamily="34" charset="0"/>
                <a:ea typeface="Calibri" panose="020F0502020204030204" pitchFamily="34" charset="0"/>
                <a:cs typeface="Times New Roman" panose="02020603050405020304" pitchFamily="18" charset="0"/>
              </a:rPr>
              <a:t>saké</a:t>
            </a:r>
            <a:r>
              <a:rPr lang="fr-FR" sz="1400" dirty="0">
                <a:effectLst/>
                <a:latin typeface="Verdana" panose="020B0604030504040204" pitchFamily="34" charset="0"/>
                <a:ea typeface="Calibri" panose="020F0502020204030204" pitchFamily="34" charset="0"/>
                <a:cs typeface="Times New Roman" panose="02020603050405020304" pitchFamily="18" charset="0"/>
              </a:rPr>
              <a:t>), la Corée (</a:t>
            </a:r>
            <a:r>
              <a:rPr lang="fr-FR" sz="1400" i="1" dirty="0">
                <a:effectLst/>
                <a:latin typeface="Verdana" panose="020B0604030504040204" pitchFamily="34" charset="0"/>
                <a:ea typeface="Calibri" panose="020F0502020204030204" pitchFamily="34" charset="0"/>
                <a:cs typeface="Times New Roman" panose="02020603050405020304" pitchFamily="18" charset="0"/>
              </a:rPr>
              <a:t>taekju</a:t>
            </a:r>
            <a:r>
              <a:rPr lang="fr-FR" sz="1400" dirty="0">
                <a:effectLst/>
                <a:latin typeface="Verdana" panose="020B0604030504040204" pitchFamily="34" charset="0"/>
                <a:ea typeface="Calibri" panose="020F0502020204030204" pitchFamily="34" charset="0"/>
                <a:cs typeface="Times New Roman" panose="02020603050405020304" pitchFamily="18" charset="0"/>
              </a:rPr>
              <a:t>) ou l’Asie du sud-est, l’insalivation pour les bières de maïs de Incas (</a:t>
            </a:r>
            <a:r>
              <a:rPr lang="fr-FR" sz="1400" i="1" dirty="0">
                <a:effectLst/>
                <a:latin typeface="Verdana" panose="020B0604030504040204" pitchFamily="34" charset="0"/>
                <a:ea typeface="Calibri" panose="020F0502020204030204" pitchFamily="34" charset="0"/>
                <a:cs typeface="Times New Roman" panose="02020603050405020304" pitchFamily="18" charset="0"/>
              </a:rPr>
              <a:t>chicha</a:t>
            </a:r>
            <a:r>
              <a:rPr lang="fr-FR" sz="1400" dirty="0">
                <a:effectLst/>
                <a:latin typeface="Verdana" panose="020B0604030504040204" pitchFamily="34" charset="0"/>
                <a:ea typeface="Calibri" panose="020F0502020204030204" pitchFamily="34" charset="0"/>
                <a:cs typeface="Times New Roman" panose="02020603050405020304" pitchFamily="18" charset="0"/>
              </a:rPr>
              <a:t>) ou de manioc d’Amazonie, l’hydrolyse acide pour la Russie (</a:t>
            </a:r>
            <a:r>
              <a:rPr lang="fr-FR" sz="1400" i="1" dirty="0">
                <a:effectLst/>
                <a:latin typeface="Verdana" panose="020B0604030504040204" pitchFamily="34" charset="0"/>
                <a:ea typeface="Calibri" panose="020F0502020204030204" pitchFamily="34" charset="0"/>
                <a:cs typeface="Times New Roman" panose="02020603050405020304" pitchFamily="18" charset="0"/>
              </a:rPr>
              <a:t>kwas</a:t>
            </a:r>
            <a:r>
              <a:rPr lang="fr-FR" sz="1400" dirty="0">
                <a:effectLst/>
                <a:latin typeface="Verdana" panose="020B0604030504040204" pitchFamily="34" charset="0"/>
                <a:ea typeface="Calibri" panose="020F0502020204030204" pitchFamily="34" charset="0"/>
                <a:cs typeface="Times New Roman" panose="02020603050405020304" pitchFamily="18" charset="0"/>
              </a:rPr>
              <a:t>) ou l’Europe centrale (</a:t>
            </a:r>
            <a:r>
              <a:rPr lang="fr-FR" sz="1400" i="1" dirty="0">
                <a:effectLst/>
                <a:latin typeface="Verdana" panose="020B0604030504040204" pitchFamily="34" charset="0"/>
                <a:ea typeface="Calibri" panose="020F0502020204030204" pitchFamily="34" charset="0"/>
                <a:cs typeface="Times New Roman" panose="02020603050405020304" pitchFamily="18" charset="0"/>
              </a:rPr>
              <a:t>braga</a:t>
            </a:r>
            <a:r>
              <a:rPr lang="fr-FR" sz="1400" dirty="0">
                <a:effectLst/>
                <a:latin typeface="Verdana" panose="020B0604030504040204" pitchFamily="34" charset="0"/>
                <a:ea typeface="Calibri" panose="020F0502020204030204" pitchFamily="34" charset="0"/>
                <a:cs typeface="Times New Roman" panose="02020603050405020304" pitchFamily="18" charset="0"/>
              </a:rPr>
              <a:t>). Chaque sous-continent aurait développé sa propre méthode. Quant à l’insalivation, déclarée méthode primitive, elle témoignerait d’un stade archaïque de la brasserie, pratiquée partout et à présent presque disparue. Les peuples d’Amérique du Sud ou de Taïwan en seraient des témoins-reliques.</a:t>
            </a:r>
          </a:p>
          <a:p>
            <a:pPr indent="363538" algn="just">
              <a:spcBef>
                <a:spcPts val="500"/>
              </a:spcBef>
              <a:spcAft>
                <a:spcPts val="4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Les données de ces 4 ou 5 décennies ont bouleversé ce tableau simplissime.</a:t>
            </a:r>
          </a:p>
          <a:p>
            <a:pPr indent="363538" algn="just">
              <a:spcBef>
                <a:spcPts val="500"/>
              </a:spcBef>
              <a:spcAft>
                <a:spcPts val="4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La méthode n° 3 des ferments amylolytiques est attestée bien au-delà de son territoire « classique » (Extrême Asie, Asie du Sud-est). Le ferment </a:t>
            </a:r>
            <a:r>
              <a:rPr lang="fr-FR" sz="1400" i="1" dirty="0">
                <a:effectLst/>
                <a:latin typeface="Verdana" panose="020B0604030504040204" pitchFamily="34" charset="0"/>
                <a:ea typeface="Calibri" panose="020F0502020204030204" pitchFamily="34" charset="0"/>
                <a:cs typeface="Times New Roman" panose="02020603050405020304" pitchFamily="18" charset="0"/>
              </a:rPr>
              <a:t>kinva </a:t>
            </a:r>
            <a:r>
              <a:rPr lang="fr-FR" sz="1400" dirty="0">
                <a:effectLst/>
                <a:latin typeface="Verdana" panose="020B0604030504040204" pitchFamily="34" charset="0"/>
                <a:ea typeface="Calibri" panose="020F0502020204030204" pitchFamily="34" charset="0"/>
                <a:cs typeface="Times New Roman" panose="02020603050405020304" pitchFamily="18" charset="0"/>
              </a:rPr>
              <a:t>est employé en Inde depuis l’empire Maurya (</a:t>
            </a:r>
            <a:r>
              <a:rPr lang="fr-FR" sz="1400" dirty="0">
                <a:latin typeface="Verdana" panose="020B0604030504040204" pitchFamily="34" charset="0"/>
                <a:ea typeface="Verdana" panose="020B0604030504040204" pitchFamily="34" charset="0"/>
              </a:rPr>
              <a:t>320-185 av. n. ère</a:t>
            </a:r>
            <a:r>
              <a:rPr lang="fr-FR" sz="1400" dirty="0">
                <a:effectLst/>
                <a:latin typeface="Verdana" panose="020B0604030504040204" pitchFamily="34" charset="0"/>
                <a:ea typeface="Calibri" panose="020F0502020204030204" pitchFamily="34" charset="0"/>
                <a:cs typeface="Times New Roman" panose="02020603050405020304" pitchFamily="18" charset="0"/>
              </a:rPr>
              <a:t>), en Afrique (Congo, Gabon) et en Amérique du sud  (Equateur, Venezuela, Guyane, Surinam) et centrale (Caraïbes).</a:t>
            </a:r>
          </a:p>
          <a:p>
            <a:pPr indent="363538" algn="just">
              <a:spcBef>
                <a:spcPts val="500"/>
              </a:spcBef>
              <a:spcAft>
                <a:spcPts val="4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La méthode n° 4 des plantes amylolytiques a une aire d’extension africaine beaucoup plus vaste que la Zambie et le Sud-est du Congo où elle a été découverte et décrite dans les années 70 (bière </a:t>
            </a:r>
            <a:r>
              <a:rPr lang="fr-FR" sz="1400" i="1" dirty="0">
                <a:effectLst/>
                <a:latin typeface="Verdana" panose="020B0604030504040204" pitchFamily="34" charset="0"/>
                <a:ea typeface="Calibri" panose="020F0502020204030204" pitchFamily="34" charset="0"/>
                <a:cs typeface="Times New Roman" panose="02020603050405020304" pitchFamily="18" charset="0"/>
              </a:rPr>
              <a:t>munkoyo</a:t>
            </a:r>
            <a:r>
              <a:rPr lang="fr-FR" sz="1400" dirty="0">
                <a:effectLst/>
                <a:latin typeface="Verdana" panose="020B0604030504040204" pitchFamily="34" charset="0"/>
                <a:ea typeface="Calibri" panose="020F0502020204030204" pitchFamily="34" charset="0"/>
                <a:cs typeface="Times New Roman" panose="02020603050405020304" pitchFamily="18" charset="0"/>
              </a:rPr>
              <a:t>). Elle est pratiquée au Sénégal.</a:t>
            </a:r>
          </a:p>
          <a:p>
            <a:pPr indent="363538" algn="just">
              <a:spcBef>
                <a:spcPts val="500"/>
              </a:spcBef>
              <a:spcAft>
                <a:spcPts val="4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La méthode n° 6 de l’hydrolyse acide occupe de vastes territoires dans les Balkans à l’époque de l’empire ottoman, pour ne citer qu’une région voisine de l’Europe. Mais on peut classer dans cette méthode le brassage de la bière de caroubier (Argentine, Chili, Paraguay), et sans doute le brassage en Europe depuis le néolithique.</a:t>
            </a:r>
          </a:p>
          <a:p>
            <a:pPr indent="363538" algn="just">
              <a:spcBef>
                <a:spcPts val="500"/>
              </a:spcBef>
              <a:spcAft>
                <a:spcPts val="4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Ces 6 méthodes ne sont pas indépendantes. Elles coexistent géographiquement et chronologiquement. Leur spécialisation régionale ou continentale est un phénomène historique relativement récent (exemple du maltage en Europe). La classification purement technique des méthodes de brassage isole leurs caractéristiques, ce qui permet de les repérer dans la documentation textuelle ou archéologique.</a:t>
            </a:r>
          </a:p>
          <a:p>
            <a:pPr indent="0" algn="just">
              <a:spcBef>
                <a:spcPts val="500"/>
              </a:spcBef>
              <a:spcAft>
                <a:spcPts val="400"/>
              </a:spcAft>
            </a:pPr>
            <a:endParaRPr lang="en-US" sz="1400" dirty="0">
              <a:latin typeface="Verdana"/>
            </a:endParaRPr>
          </a:p>
        </p:txBody>
      </p:sp>
      <p:sp>
        <p:nvSpPr>
          <p:cNvPr id="12" name="Rectangle 11">
            <a:extLst>
              <a:ext uri="{FF2B5EF4-FFF2-40B4-BE49-F238E27FC236}">
                <a16:creationId xmlns:a16="http://schemas.microsoft.com/office/drawing/2014/main" id="{5C96281F-2FCE-4F0F-A313-EA5F25A34348}"/>
              </a:ext>
            </a:extLst>
          </p:cNvPr>
          <p:cNvSpPr/>
          <p:nvPr/>
        </p:nvSpPr>
        <p:spPr>
          <a:xfrm>
            <a:off x="9189284" y="7210461"/>
            <a:ext cx="362712" cy="143256"/>
          </a:xfrm>
          <a:prstGeom prst="rect">
            <a:avLst/>
          </a:prstGeom>
        </p:spPr>
        <p:txBody>
          <a:bodyPr wrap="none" lIns="0" tIns="0" rIns="0" bIns="0">
            <a:noAutofit/>
          </a:bodyPr>
          <a:lstStyle/>
          <a:p>
            <a:pPr indent="0"/>
            <a:r>
              <a:rPr lang="en-US" sz="1050" dirty="0">
                <a:solidFill>
                  <a:srgbClr val="4472C4"/>
                </a:solidFill>
                <a:latin typeface="Verdana"/>
              </a:rPr>
              <a:t>2021</a:t>
            </a:r>
          </a:p>
        </p:txBody>
      </p:sp>
      <p:sp>
        <p:nvSpPr>
          <p:cNvPr id="13" name="Rectangle 12">
            <a:extLst>
              <a:ext uri="{FF2B5EF4-FFF2-40B4-BE49-F238E27FC236}">
                <a16:creationId xmlns:a16="http://schemas.microsoft.com/office/drawing/2014/main" id="{F97A844C-F368-481D-B859-18542C590DB2}"/>
              </a:ext>
            </a:extLst>
          </p:cNvPr>
          <p:cNvSpPr/>
          <p:nvPr/>
        </p:nvSpPr>
        <p:spPr>
          <a:xfrm>
            <a:off x="890016" y="7152965"/>
            <a:ext cx="1170432" cy="170688"/>
          </a:xfrm>
          <a:prstGeom prst="rect">
            <a:avLst/>
          </a:prstGeom>
        </p:spPr>
        <p:txBody>
          <a:bodyPr wrap="none" lIns="0" tIns="0" rIns="0" bIns="0">
            <a:noAutofit/>
          </a:bodyPr>
          <a:lstStyle/>
          <a:p>
            <a:pPr indent="0"/>
            <a:r>
              <a:rPr lang="en-US" sz="1300" dirty="0">
                <a:latin typeface="Corbel"/>
              </a:rPr>
              <a:t>Christian Berger</a:t>
            </a:r>
          </a:p>
        </p:txBody>
      </p:sp>
      <p:sp>
        <p:nvSpPr>
          <p:cNvPr id="6" name="Rectangle 5">
            <a:extLst>
              <a:ext uri="{FF2B5EF4-FFF2-40B4-BE49-F238E27FC236}">
                <a16:creationId xmlns:a16="http://schemas.microsoft.com/office/drawing/2014/main" id="{13CF5EE8-BF1D-44E7-A2BE-72728D0B786C}"/>
              </a:ext>
            </a:extLst>
          </p:cNvPr>
          <p:cNvSpPr/>
          <p:nvPr/>
        </p:nvSpPr>
        <p:spPr>
          <a:xfrm>
            <a:off x="4955489" y="7184138"/>
            <a:ext cx="614597" cy="254925"/>
          </a:xfrm>
          <a:prstGeom prst="rect">
            <a:avLst/>
          </a:prstGeom>
        </p:spPr>
        <p:txBody>
          <a:bodyPr lIns="0" tIns="0" rIns="0" bIns="0">
            <a:noAutofit/>
          </a:bodyPr>
          <a:lstStyle/>
          <a:p>
            <a:pPr algn="ctr">
              <a:spcBef>
                <a:spcPts val="500"/>
              </a:spcBef>
              <a:spcAft>
                <a:spcPts val="400"/>
              </a:spcAft>
            </a:pPr>
            <a:fld id="{D128F0A0-3D42-4739-8285-7A58E6E3978A}" type="slidenum">
              <a:rPr lang="en-US" sz="1400" smtClean="0">
                <a:solidFill>
                  <a:schemeClr val="bg2">
                    <a:lumMod val="50000"/>
                  </a:schemeClr>
                </a:solidFill>
                <a:latin typeface="Arial Rounded MT Bold" panose="020F0704030504030204" pitchFamily="34" charset="0"/>
              </a:rPr>
              <a:t>8</a:t>
            </a:fld>
            <a:endParaRPr lang="en-US" sz="1400" dirty="0">
              <a:solidFill>
                <a:schemeClr val="bg2">
                  <a:lumMod val="50000"/>
                </a:schemeClr>
              </a:solidFill>
              <a:latin typeface="Arial Rounded MT Bold" panose="020F070403050403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800100" y="581891"/>
            <a:ext cx="9014460" cy="290945"/>
          </a:xfrm>
          <a:prstGeom prst="rect">
            <a:avLst/>
          </a:prstGeom>
          <a:solidFill>
            <a:schemeClr val="bg2"/>
          </a:solidFill>
          <a:ln w="6350">
            <a:solidFill>
              <a:schemeClr val="bg2">
                <a:lumMod val="90000"/>
              </a:schemeClr>
            </a:solidFill>
          </a:ln>
        </p:spPr>
        <p:txBody>
          <a:bodyPr lIns="0" tIns="0" rIns="0" bIns="0">
            <a:noAutofit/>
          </a:bodyPr>
          <a:lstStyle/>
          <a:p>
            <a:pPr marL="393700" indent="-393700" algn="ctr">
              <a:spcAft>
                <a:spcPts val="1890"/>
              </a:spcAft>
            </a:pPr>
            <a:r>
              <a:rPr lang="fr-FR" sz="1600" dirty="0">
                <a:solidFill>
                  <a:schemeClr val="accent1"/>
                </a:solidFill>
                <a:latin typeface="Verdana"/>
              </a:rPr>
              <a:t>3. Des traces archéologiques différenciées selon les méthodes de brassage en Europe ?</a:t>
            </a:r>
          </a:p>
        </p:txBody>
      </p:sp>
      <p:sp>
        <p:nvSpPr>
          <p:cNvPr id="3" name="Rectangle 2"/>
          <p:cNvSpPr/>
          <p:nvPr/>
        </p:nvSpPr>
        <p:spPr>
          <a:xfrm>
            <a:off x="921189" y="7038664"/>
            <a:ext cx="1170432" cy="170688"/>
          </a:xfrm>
          <a:prstGeom prst="rect">
            <a:avLst/>
          </a:prstGeom>
        </p:spPr>
        <p:txBody>
          <a:bodyPr wrap="none" lIns="0" tIns="0" rIns="0" bIns="0">
            <a:noAutofit/>
          </a:bodyPr>
          <a:lstStyle/>
          <a:p>
            <a:pPr indent="0"/>
            <a:r>
              <a:rPr lang="en-US" sz="1300">
                <a:latin typeface="Corbel"/>
              </a:rPr>
              <a:t>Christian Berger</a:t>
            </a:r>
          </a:p>
        </p:txBody>
      </p:sp>
      <p:sp>
        <p:nvSpPr>
          <p:cNvPr id="7" name="ZoneTexte 6">
            <a:extLst>
              <a:ext uri="{FF2B5EF4-FFF2-40B4-BE49-F238E27FC236}">
                <a16:creationId xmlns:a16="http://schemas.microsoft.com/office/drawing/2014/main" id="{F6CD57A8-90D7-4FF6-9AFA-BD5DCAA19C51}"/>
              </a:ext>
            </a:extLst>
          </p:cNvPr>
          <p:cNvSpPr txBox="1"/>
          <p:nvPr/>
        </p:nvSpPr>
        <p:spPr>
          <a:xfrm>
            <a:off x="890015" y="1228911"/>
            <a:ext cx="9014460" cy="2018694"/>
          </a:xfrm>
          <a:prstGeom prst="rect">
            <a:avLst/>
          </a:prstGeom>
          <a:noFill/>
        </p:spPr>
        <p:txBody>
          <a:bodyPr wrap="square">
            <a:spAutoFit/>
          </a:bodyPr>
          <a:lstStyle/>
          <a:p>
            <a:pPr indent="363538" algn="just">
              <a:lnSpc>
                <a:spcPct val="107000"/>
              </a:lnSpc>
              <a:spcAft>
                <a:spcPts val="8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Classiquement en Europe, les archéologues se sont penchés sur la bière en ayant comme seul arrière-plan technique le maltage et ses artefacts : cuve ou sol préparés pour le trempage et la germination des grains, outil de concassage (le malt friable n’exige pas de mouture), dispositif de cuisson, grains germés, analyse de traces de germination au microscope électronique (grains entiers, structure des granules d’amidon), traces de fermentation dans des poteries (oxalate de calcium). Grâce à cette approche, on a pu dresser une carte d’environ 80 sites-témoins couvrant le néolithique à la période du fer (</a:t>
            </a:r>
            <a:r>
              <a:rPr lang="fr-FR"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2"/>
              </a:rPr>
              <a:t>beer-studies.com/fr/Histoire_generale ...</a:t>
            </a:r>
            <a:r>
              <a:rPr lang="fr-FR" sz="1400" dirty="0">
                <a:effectLst/>
                <a:latin typeface="Verdana" panose="020B0604030504040204" pitchFamily="34" charset="0"/>
                <a:ea typeface="Calibri" panose="020F0502020204030204" pitchFamily="34" charset="0"/>
                <a:cs typeface="Times New Roman" panose="02020603050405020304" pitchFamily="18" charset="0"/>
              </a:rPr>
              <a:t>). Liste provisoire.</a:t>
            </a:r>
          </a:p>
          <a:p>
            <a:pPr indent="363538" algn="just">
              <a:lnSpc>
                <a:spcPct val="107000"/>
              </a:lnSpc>
              <a:spcAft>
                <a:spcPts val="800"/>
              </a:spcAft>
            </a:pPr>
            <a:r>
              <a:rPr lang="fr-FR" sz="1400" dirty="0">
                <a:effectLst/>
                <a:latin typeface="Verdana" panose="020B0604030504040204" pitchFamily="34" charset="0"/>
                <a:ea typeface="Calibri" panose="020F0502020204030204" pitchFamily="34" charset="0"/>
                <a:cs typeface="Times New Roman" panose="02020603050405020304" pitchFamily="18" charset="0"/>
              </a:rPr>
              <a:t>Quelles pistes offrent les autres méthodes de brassage en Europe :</a:t>
            </a:r>
          </a:p>
        </p:txBody>
      </p:sp>
      <p:sp>
        <p:nvSpPr>
          <p:cNvPr id="8" name="ZoneTexte 7">
            <a:extLst>
              <a:ext uri="{FF2B5EF4-FFF2-40B4-BE49-F238E27FC236}">
                <a16:creationId xmlns:a16="http://schemas.microsoft.com/office/drawing/2014/main" id="{3712908C-5423-4B6A-BCF9-29E36F961BBD}"/>
              </a:ext>
            </a:extLst>
          </p:cNvPr>
          <p:cNvSpPr txBox="1"/>
          <p:nvPr/>
        </p:nvSpPr>
        <p:spPr>
          <a:xfrm>
            <a:off x="877253" y="3331031"/>
            <a:ext cx="8937307" cy="994055"/>
          </a:xfrm>
          <a:prstGeom prst="rect">
            <a:avLst/>
          </a:prstGeom>
          <a:noFill/>
        </p:spPr>
        <p:txBody>
          <a:bodyPr wrap="square">
            <a:spAutoFit/>
          </a:bodyPr>
          <a:lstStyle/>
          <a:p>
            <a:pPr marL="363538" indent="-363538" algn="just">
              <a:lnSpc>
                <a:spcPct val="107000"/>
              </a:lnSpc>
              <a:spcAft>
                <a:spcPts val="800"/>
              </a:spcAft>
              <a:tabLst>
                <a:tab pos="363538" algn="l"/>
              </a:tabLst>
            </a:pPr>
            <a:r>
              <a:rPr lang="fr-FR" sz="1400" dirty="0">
                <a:effectLst/>
                <a:latin typeface="Verdana" panose="020B0604030504040204" pitchFamily="34" charset="0"/>
                <a:ea typeface="Calibri" panose="020F0502020204030204" pitchFamily="34" charset="0"/>
                <a:cs typeface="Times New Roman" panose="02020603050405020304" pitchFamily="18" charset="0"/>
              </a:rPr>
              <a:t>1.	L’insalivation se caractérise par la présence d’ADN humain sur des résidus d’amidon trouvés dans des traces de brassage et l’absence de germination. Cet ADN a peu de chance de s’être conservé sauf en l’absence de cuisson après la saccharification. La dégradation différentielle de l’amidon par la ptyaline versus amylases α et β n’a pas été étudiée à ma connaissance.</a:t>
            </a:r>
          </a:p>
        </p:txBody>
      </p:sp>
      <p:sp>
        <p:nvSpPr>
          <p:cNvPr id="10" name="ZoneTexte 9">
            <a:extLst>
              <a:ext uri="{FF2B5EF4-FFF2-40B4-BE49-F238E27FC236}">
                <a16:creationId xmlns:a16="http://schemas.microsoft.com/office/drawing/2014/main" id="{7B0F47EE-CAE8-41BB-90D7-7F11A9E63AD5}"/>
              </a:ext>
            </a:extLst>
          </p:cNvPr>
          <p:cNvSpPr txBox="1"/>
          <p:nvPr/>
        </p:nvSpPr>
        <p:spPr>
          <a:xfrm>
            <a:off x="858841" y="4410123"/>
            <a:ext cx="9014460" cy="2146613"/>
          </a:xfrm>
          <a:prstGeom prst="rect">
            <a:avLst/>
          </a:prstGeom>
          <a:noFill/>
        </p:spPr>
        <p:txBody>
          <a:bodyPr wrap="square">
            <a:spAutoFit/>
          </a:bodyPr>
          <a:lstStyle/>
          <a:p>
            <a:pPr marL="363538" lvl="0" indent="-363538" algn="just">
              <a:lnSpc>
                <a:spcPct val="107000"/>
              </a:lnSpc>
              <a:spcAft>
                <a:spcPts val="800"/>
              </a:spcAft>
              <a:tabLst>
                <a:tab pos="363538" algn="l"/>
              </a:tabLst>
            </a:pPr>
            <a:r>
              <a:rPr lang="fr-FR" sz="1400" dirty="0">
                <a:effectLst/>
                <a:latin typeface="Verdana" panose="020B0604030504040204" pitchFamily="34" charset="0"/>
                <a:ea typeface="Calibri" panose="020F0502020204030204" pitchFamily="34" charset="0"/>
                <a:cs typeface="Times New Roman" panose="02020603050405020304" pitchFamily="18" charset="0"/>
              </a:rPr>
              <a:t>2.	Les ferments amylolytiques : une piste prometteuse. En 2020, l’équipe de Li Liu a identifié en Chine des sporanges de </a:t>
            </a:r>
            <a:r>
              <a:rPr lang="fr-FR" sz="1400" i="1" dirty="0">
                <a:effectLst/>
                <a:latin typeface="Verdana" panose="020B0604030504040204" pitchFamily="34" charset="0"/>
                <a:ea typeface="Calibri" panose="020F0502020204030204" pitchFamily="34" charset="0"/>
                <a:cs typeface="Times New Roman" panose="02020603050405020304" pitchFamily="18" charset="0"/>
              </a:rPr>
              <a:t>Mucor</a:t>
            </a:r>
            <a:r>
              <a:rPr lang="fr-FR" sz="1400" dirty="0">
                <a:effectLst/>
                <a:latin typeface="Verdana" panose="020B0604030504040204" pitchFamily="34" charset="0"/>
                <a:ea typeface="Calibri" panose="020F0502020204030204" pitchFamily="34" charset="0"/>
                <a:cs typeface="Times New Roman" panose="02020603050405020304" pitchFamily="18" charset="0"/>
              </a:rPr>
              <a:t> et </a:t>
            </a:r>
            <a:r>
              <a:rPr lang="fr-FR" sz="1400" i="1" dirty="0">
                <a:effectLst/>
                <a:latin typeface="Verdana" panose="020B0604030504040204" pitchFamily="34" charset="0"/>
                <a:ea typeface="Calibri" panose="020F0502020204030204" pitchFamily="34" charset="0"/>
                <a:cs typeface="Times New Roman" panose="02020603050405020304" pitchFamily="18" charset="0"/>
              </a:rPr>
              <a:t>Aspergillus</a:t>
            </a:r>
            <a:r>
              <a:rPr lang="fr-FR" sz="1400" dirty="0">
                <a:effectLst/>
                <a:latin typeface="Verdana" panose="020B0604030504040204" pitchFamily="34" charset="0"/>
                <a:ea typeface="Calibri" panose="020F0502020204030204" pitchFamily="34" charset="0"/>
                <a:cs typeface="Times New Roman" panose="02020603050405020304" pitchFamily="18" charset="0"/>
              </a:rPr>
              <a:t> parmi des granules d’amidon prélevés sur des jarres à bière (Dingcun ‑4500. </a:t>
            </a:r>
            <a:r>
              <a:rPr lang="fr-FR"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3" tooltip="Persistent link using digital object identifier"/>
              </a:rPr>
              <a:t>doi.org/10.1016/j.jasrep.2019.102134</a:t>
            </a:r>
            <a:r>
              <a:rPr lang="fr-FR" sz="1400" dirty="0">
                <a:effectLst/>
                <a:latin typeface="Verdana" panose="020B0604030504040204" pitchFamily="34" charset="0"/>
                <a:ea typeface="Calibri" panose="020F0502020204030204" pitchFamily="34" charset="0"/>
                <a:cs typeface="Times New Roman" panose="02020603050405020304" pitchFamily="18" charset="0"/>
              </a:rPr>
              <a:t>). Cette méthode coexiste avec le maltage (millet, orge, blé) et le brassage de tubercules : </a:t>
            </a:r>
            <a:r>
              <a:rPr lang="fr-FR" sz="1400" i="1" dirty="0">
                <a:effectLst/>
                <a:latin typeface="Verdana" panose="020B0604030504040204" pitchFamily="34" charset="0"/>
                <a:ea typeface="Calibri" panose="020F0502020204030204" pitchFamily="34" charset="0"/>
                <a:cs typeface="Times New Roman" panose="02020603050405020304" pitchFamily="18" charset="0"/>
              </a:rPr>
              <a:t>gourde-serpent</a:t>
            </a:r>
            <a:r>
              <a:rPr lang="fr-FR" sz="1400" dirty="0">
                <a:effectLst/>
                <a:latin typeface="Verdana" panose="020B0604030504040204" pitchFamily="34" charset="0"/>
                <a:ea typeface="Calibri" panose="020F0502020204030204" pitchFamily="34" charset="0"/>
                <a:cs typeface="Times New Roman" panose="02020603050405020304" pitchFamily="18" charset="0"/>
              </a:rPr>
              <a:t> (</a:t>
            </a:r>
            <a:r>
              <a:rPr lang="fr-FR"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4"/>
              </a:rPr>
              <a:t>Trichosanthes kirilowii</a:t>
            </a:r>
            <a:r>
              <a:rPr lang="fr-FR" sz="1400" dirty="0">
                <a:effectLst/>
                <a:latin typeface="Verdana" panose="020B0604030504040204" pitchFamily="34" charset="0"/>
                <a:ea typeface="Calibri" panose="020F0502020204030204" pitchFamily="34" charset="0"/>
                <a:cs typeface="Times New Roman" panose="02020603050405020304" pitchFamily="18" charset="0"/>
              </a:rPr>
              <a:t>), bulbes de lys (</a:t>
            </a:r>
            <a:r>
              <a:rPr lang="fr-FR"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5" tooltip="Lilium sp."/>
              </a:rPr>
              <a:t>Lilium sp.</a:t>
            </a:r>
            <a:r>
              <a:rPr lang="fr-FR" sz="1400" dirty="0">
                <a:effectLst/>
                <a:latin typeface="Verdana" panose="020B0604030504040204" pitchFamily="34" charset="0"/>
                <a:ea typeface="Calibri" panose="020F0502020204030204" pitchFamily="34" charset="0"/>
                <a:cs typeface="Times New Roman" panose="02020603050405020304" pitchFamily="18" charset="0"/>
              </a:rPr>
              <a:t>) et igname (</a:t>
            </a:r>
            <a:r>
              <a:rPr lang="fr-FR"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6" tooltip="Igname Dioscorea sp."/>
              </a:rPr>
              <a:t>Dioscorea sp.</a:t>
            </a:r>
            <a:r>
              <a:rPr lang="fr-FR" sz="1400" dirty="0">
                <a:effectLst/>
                <a:latin typeface="Verdana" panose="020B0604030504040204" pitchFamily="34" charset="0"/>
                <a:ea typeface="Calibri" panose="020F0502020204030204" pitchFamily="34" charset="0"/>
                <a:cs typeface="Times New Roman" panose="02020603050405020304" pitchFamily="18" charset="0"/>
              </a:rPr>
              <a:t>) (Mijiaya ‑2500, </a:t>
            </a:r>
            <a:r>
              <a:rPr lang="fr-FR"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7"/>
              </a:rPr>
              <a:t>doi.org/10.1073/pnas.1601465113</a:t>
            </a:r>
            <a:r>
              <a:rPr lang="fr-FR" sz="1400" dirty="0">
                <a:effectLst/>
                <a:latin typeface="Verdana" panose="020B0604030504040204" pitchFamily="34" charset="0"/>
                <a:ea typeface="Calibri" panose="020F0502020204030204" pitchFamily="34" charset="0"/>
                <a:cs typeface="Times New Roman" panose="02020603050405020304" pitchFamily="18" charset="0"/>
              </a:rPr>
              <a:t>). Donc 3 méthodes différentes sur les bords du Huang-He entre 6500 et 4500, soit bien avant la dynastie Shang, l’horizon documentaire classique de l’histoire de la brasserie en Chine. Une découverte de 2021 sur le site de </a:t>
            </a:r>
            <a:r>
              <a:rPr lang="fr-FR" sz="1400" dirty="0" err="1">
                <a:effectLst/>
                <a:latin typeface="Verdana" panose="020B0604030504040204" pitchFamily="34" charset="0"/>
                <a:ea typeface="Calibri" panose="020F0502020204030204" pitchFamily="34" charset="0"/>
                <a:cs typeface="Times New Roman" panose="02020603050405020304" pitchFamily="18" charset="0"/>
              </a:rPr>
              <a:t>Qiaotu</a:t>
            </a:r>
            <a:r>
              <a:rPr lang="fr-FR" sz="1400" dirty="0">
                <a:effectLst/>
                <a:latin typeface="Verdana" panose="020B0604030504040204" pitchFamily="34" charset="0"/>
                <a:ea typeface="Calibri" panose="020F0502020204030204" pitchFamily="34" charset="0"/>
                <a:cs typeface="Times New Roman" panose="02020603050405020304" pitchFamily="18" charset="0"/>
              </a:rPr>
              <a:t> fournit les mêmes données et une date plus ancienne (9000 BP) </a:t>
            </a:r>
            <a:r>
              <a:rPr lang="fr-FR"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8"/>
              </a:rPr>
              <a:t>doi.org/10.1371/journal.pone.0255833</a:t>
            </a:r>
            <a:r>
              <a:rPr lang="fr-FR" sz="1400" dirty="0">
                <a:effectLst/>
                <a:latin typeface="Verdana" panose="020B0604030504040204" pitchFamily="34" charset="0"/>
                <a:ea typeface="Calibri" panose="020F0502020204030204" pitchFamily="34" charset="0"/>
                <a:cs typeface="Times New Roman" panose="02020603050405020304" pitchFamily="18" charset="0"/>
              </a:rPr>
              <a:t>.</a:t>
            </a:r>
          </a:p>
        </p:txBody>
      </p:sp>
      <p:sp>
        <p:nvSpPr>
          <p:cNvPr id="11" name="Rectangle 10">
            <a:extLst>
              <a:ext uri="{FF2B5EF4-FFF2-40B4-BE49-F238E27FC236}">
                <a16:creationId xmlns:a16="http://schemas.microsoft.com/office/drawing/2014/main" id="{6DA85EF7-A601-40F1-9123-441D1F839F1F}"/>
              </a:ext>
            </a:extLst>
          </p:cNvPr>
          <p:cNvSpPr/>
          <p:nvPr/>
        </p:nvSpPr>
        <p:spPr>
          <a:xfrm>
            <a:off x="9220457" y="7096160"/>
            <a:ext cx="362712" cy="143256"/>
          </a:xfrm>
          <a:prstGeom prst="rect">
            <a:avLst/>
          </a:prstGeom>
        </p:spPr>
        <p:txBody>
          <a:bodyPr wrap="none" lIns="0" tIns="0" rIns="0" bIns="0">
            <a:noAutofit/>
          </a:bodyPr>
          <a:lstStyle/>
          <a:p>
            <a:pPr indent="0"/>
            <a:r>
              <a:rPr lang="en-US" sz="1050" dirty="0">
                <a:solidFill>
                  <a:srgbClr val="4472C4"/>
                </a:solidFill>
                <a:latin typeface="Verdana"/>
              </a:rPr>
              <a:t>2021</a:t>
            </a:r>
          </a:p>
        </p:txBody>
      </p:sp>
      <p:sp>
        <p:nvSpPr>
          <p:cNvPr id="9" name="Rectangle 8">
            <a:extLst>
              <a:ext uri="{FF2B5EF4-FFF2-40B4-BE49-F238E27FC236}">
                <a16:creationId xmlns:a16="http://schemas.microsoft.com/office/drawing/2014/main" id="{A8C4920D-54EC-49EE-9546-AA274908666E}"/>
              </a:ext>
            </a:extLst>
          </p:cNvPr>
          <p:cNvSpPr/>
          <p:nvPr/>
        </p:nvSpPr>
        <p:spPr>
          <a:xfrm>
            <a:off x="4986662" y="7038664"/>
            <a:ext cx="614597" cy="242316"/>
          </a:xfrm>
          <a:prstGeom prst="rect">
            <a:avLst/>
          </a:prstGeom>
        </p:spPr>
        <p:txBody>
          <a:bodyPr lIns="0" tIns="0" rIns="0" bIns="0">
            <a:noAutofit/>
          </a:bodyPr>
          <a:lstStyle/>
          <a:p>
            <a:pPr algn="ctr">
              <a:spcBef>
                <a:spcPts val="500"/>
              </a:spcBef>
              <a:spcAft>
                <a:spcPts val="400"/>
              </a:spcAft>
            </a:pPr>
            <a:fld id="{D128F0A0-3D42-4739-8285-7A58E6E3978A}" type="slidenum">
              <a:rPr lang="en-US" sz="1400" smtClean="0">
                <a:solidFill>
                  <a:schemeClr val="bg2">
                    <a:lumMod val="50000"/>
                  </a:schemeClr>
                </a:solidFill>
                <a:latin typeface="Arial Rounded MT Bold" panose="020F0704030504030204" pitchFamily="34" charset="0"/>
              </a:rPr>
              <a:t>9</a:t>
            </a:fld>
            <a:endParaRPr lang="en-US" sz="1400" dirty="0">
              <a:solidFill>
                <a:schemeClr val="bg2">
                  <a:lumMod val="50000"/>
                </a:schemeClr>
              </a:solidFill>
              <a:latin typeface="Arial Rounded MT Bold" panose="020F0704030504030204" pitchFamily="34" charset="0"/>
            </a:endParaRP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765</TotalTime>
  <Words>2655</Words>
  <Application>Microsoft Office PowerPoint</Application>
  <PresentationFormat>Personnalisé</PresentationFormat>
  <Paragraphs>102</Paragraphs>
  <Slides>12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Arial</vt:lpstr>
      <vt:lpstr>Arial Rounded MT Bold</vt:lpstr>
      <vt:lpstr>Calibri</vt:lpstr>
      <vt:lpstr>Corbel</vt:lpstr>
      <vt:lpstr>Verdana</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6 voies du brassage dans le monde depuis l’origine de la bière</dc:title>
  <dc:subject/>
  <dc:creator>Christian</dc:creator>
  <cp:keywords>bière, brassage, techniques de brassage, histoire de la bière, salive, maltage, ferments à bière, plantes amylolythiques, surmaturation, brassins acides</cp:keywords>
  <cp:lastModifiedBy>Christian</cp:lastModifiedBy>
  <cp:revision>33</cp:revision>
  <dcterms:modified xsi:type="dcterms:W3CDTF">2021-10-13T17:15:56Z</dcterms:modified>
  <cp:category>Techniques de brasserie</cp:category>
</cp:coreProperties>
</file>